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8" r:id="rId4"/>
    <p:sldId id="269" r:id="rId5"/>
    <p:sldId id="260" r:id="rId6"/>
    <p:sldId id="270" r:id="rId7"/>
    <p:sldId id="257" r:id="rId8"/>
    <p:sldId id="258" r:id="rId9"/>
    <p:sldId id="259" r:id="rId10"/>
    <p:sldId id="261" r:id="rId11"/>
    <p:sldId id="262" r:id="rId12"/>
    <p:sldId id="263" r:id="rId13"/>
    <p:sldId id="264" r:id="rId14"/>
    <p:sldId id="265" r:id="rId15"/>
    <p:sldId id="266"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80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0AADF0-A12A-4154-8B05-4E50287C6AD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C980846-E3F7-4B2D-89F5-8C4E48A195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757C1D95-4FD4-41B0-A0CF-8117DC56D9AC}"/>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7931CE35-DDB2-4A49-A394-87186504491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42AB281-2631-42C4-9C0B-B229EA52B9E1}"/>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2480886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B12D0C-7305-436C-9137-87BAC2995DA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9AAC8E7-BE02-43AE-95CA-966E9C716C3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1B05D3B-12A8-4829-BE77-EFCCF1B31A56}"/>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D1B4EB47-A067-465F-8808-8510C08F4E1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EEB4934-95F2-47B9-A31B-C352243B1D4C}"/>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1076319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3DE8C6-7AAB-4A54-99ED-F3FD5CE41CA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D6FFA28-7A96-4702-928B-B9FDB638AD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4AA7568-EC35-4478-8E64-91CB50319B5C}"/>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2616AFBD-9D2A-4A4F-845B-8C377434C89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F8BA180-4DCF-4ECA-AF53-22FAF812301E}"/>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146668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88C051-F3C2-4354-A996-8E763BC835D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2192591-1BA2-47D7-B0DB-F5411CF7C76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0A74ADF-0945-4163-B88D-679C6514B80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313A8E63-320F-4F3B-946D-9A1614ACFD5B}"/>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6" name="Нижний колонтитул 5">
            <a:extLst>
              <a:ext uri="{FF2B5EF4-FFF2-40B4-BE49-F238E27FC236}">
                <a16:creationId xmlns:a16="http://schemas.microsoft.com/office/drawing/2014/main" id="{34019100-0D97-4117-817B-C59008FE85A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CBD1348-672E-4984-A972-9627CE151432}"/>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358915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AB6124-F633-498D-94D8-E1232796105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2EE7C89-0779-4880-8F95-CA0ABB19DA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80FD6E9-D707-44E1-850D-4864A5DDA42C}"/>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95C9ABA-D870-4147-94D9-6349A481D0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F062CA02-AD8C-42AE-A843-DC7D1D8836C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14D4DE7D-5D7B-45E4-9C78-AF6BBDFF19E8}"/>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8" name="Нижний колонтитул 7">
            <a:extLst>
              <a:ext uri="{FF2B5EF4-FFF2-40B4-BE49-F238E27FC236}">
                <a16:creationId xmlns:a16="http://schemas.microsoft.com/office/drawing/2014/main" id="{E93E7CDD-FF19-4095-9A60-873181DD321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8DB95132-7F8C-4886-8FC2-E3223C51BAE9}"/>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2976140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13E5FB-D41E-4200-AC82-CD1D76C9DC8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D6116452-62CF-4F3E-A48A-A643F2FFDA34}"/>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4" name="Нижний колонтитул 3">
            <a:extLst>
              <a:ext uri="{FF2B5EF4-FFF2-40B4-BE49-F238E27FC236}">
                <a16:creationId xmlns:a16="http://schemas.microsoft.com/office/drawing/2014/main" id="{71DF34BD-543A-48B3-8FC3-0E24F25DAC3A}"/>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312C253-6780-40A1-B575-2B148EF864E6}"/>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3451528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C649DEB-9823-4E17-B185-7F913F12DD8D}"/>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3" name="Нижний колонтитул 2">
            <a:extLst>
              <a:ext uri="{FF2B5EF4-FFF2-40B4-BE49-F238E27FC236}">
                <a16:creationId xmlns:a16="http://schemas.microsoft.com/office/drawing/2014/main" id="{08964394-DB18-4A87-B5AD-CEF5478E1F0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E5CB976-8F7E-4AC5-85BC-F140FBC5D00B}"/>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1394633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FDFFD4-6387-45F8-BEC0-781C5F2B0F0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2179EE8-38A0-4FCC-9C8A-B9EC4E6EEE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65267AB-2690-4E66-BE82-9138674A3E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14ED073-AF83-48A4-8DCA-DEA89154F888}"/>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6" name="Нижний колонтитул 5">
            <a:extLst>
              <a:ext uri="{FF2B5EF4-FFF2-40B4-BE49-F238E27FC236}">
                <a16:creationId xmlns:a16="http://schemas.microsoft.com/office/drawing/2014/main" id="{4365382B-F406-4AA2-AB0B-E509A5CBA37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538C058-1345-4127-815B-1E5E409AE1C3}"/>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287102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0F8C5A-B7E6-4118-95A0-4C08D5BC0FC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E3835101-84D9-4A36-BE5B-4C1C3B8536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9EB4A83-BAEE-4A85-8393-1859FB88A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4E53905-0726-4F09-A3BB-96AFBB3FC144}"/>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6" name="Нижний колонтитул 5">
            <a:extLst>
              <a:ext uri="{FF2B5EF4-FFF2-40B4-BE49-F238E27FC236}">
                <a16:creationId xmlns:a16="http://schemas.microsoft.com/office/drawing/2014/main" id="{FB0FE691-48E9-4C64-8856-E1C0A167012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F846120-DEA1-4D0F-B4F8-CA4F47BA92D5}"/>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1097127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5F3229-A5E4-4031-BB3D-0E13A2B4A62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9F22055-084F-4735-BDF1-043587614D8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9CB393B-5E28-4552-B1BF-1D2D723E8B74}"/>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8CD7170F-5C0B-49A7-821B-B1ADD379618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3FECE0D-C946-4584-BD15-8E8A9E9DBF41}"/>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2914292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7A1C3D3-68C3-4EC5-AA02-8F3B960A2CB0}"/>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F3C9870-2F05-4CE2-9FA4-2C28C484638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9C764C3-E178-4880-B1DF-D6F70EF5BBE4}"/>
              </a:ext>
            </a:extLst>
          </p:cNvPr>
          <p:cNvSpPr>
            <a:spLocks noGrp="1"/>
          </p:cNvSpPr>
          <p:nvPr>
            <p:ph type="dt" sz="half" idx="10"/>
          </p:nvPr>
        </p:nvSpPr>
        <p:spPr/>
        <p:txBody>
          <a:bodyPr/>
          <a:lstStyle/>
          <a:p>
            <a:fld id="{18798F8C-4D7C-4B86-911A-4CC17B470D70}"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F54094CD-FB62-4336-A648-57A1892BEEB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D0648DA-622D-4AF4-B05A-8624F4A67435}"/>
              </a:ext>
            </a:extLst>
          </p:cNvPr>
          <p:cNvSpPr>
            <a:spLocks noGrp="1"/>
          </p:cNvSpPr>
          <p:nvPr>
            <p:ph type="sldNum" sz="quarter" idx="12"/>
          </p:nvPr>
        </p:nvSpPr>
        <p:spPr/>
        <p:txBody>
          <a:bodyPr/>
          <a:lstStyle/>
          <a:p>
            <a:fld id="{11FDF57C-7CB7-404A-BC4D-323FAF254240}" type="slidenum">
              <a:rPr lang="ru-RU" smtClean="0"/>
              <a:t>‹#›</a:t>
            </a:fld>
            <a:endParaRPr lang="ru-RU"/>
          </a:p>
        </p:txBody>
      </p:sp>
    </p:spTree>
    <p:extLst>
      <p:ext uri="{BB962C8B-B14F-4D97-AF65-F5344CB8AC3E}">
        <p14:creationId xmlns:p14="http://schemas.microsoft.com/office/powerpoint/2010/main" val="435757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57120-C270-47FD-BF84-CCD88D54B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59210D6-6394-4892-8F67-6A4EDB19B9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C74DE28-896B-4817-A1F6-4F8210D0C8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98F8C-4D7C-4B86-911A-4CC17B470D70}"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1DBFD806-3A90-40A6-8906-49327B16F2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9C40A837-7E2E-4F72-965B-50CDA71C93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DF57C-7CB7-404A-BC4D-323FAF254240}" type="slidenum">
              <a:rPr lang="ru-RU" smtClean="0"/>
              <a:t>‹#›</a:t>
            </a:fld>
            <a:endParaRPr lang="ru-RU"/>
          </a:p>
        </p:txBody>
      </p:sp>
    </p:spTree>
    <p:extLst>
      <p:ext uri="{BB962C8B-B14F-4D97-AF65-F5344CB8AC3E}">
        <p14:creationId xmlns:p14="http://schemas.microsoft.com/office/powerpoint/2010/main" val="40709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7F32C6C4-76CD-4B45-87F9-1752D8F52C11}"/>
              </a:ext>
            </a:extLst>
          </p:cNvPr>
          <p:cNvSpPr/>
          <p:nvPr/>
        </p:nvSpPr>
        <p:spPr>
          <a:xfrm>
            <a:off x="3788589" y="247916"/>
            <a:ext cx="3601948" cy="523220"/>
          </a:xfrm>
          <a:prstGeom prst="rect">
            <a:avLst/>
          </a:prstGeom>
        </p:spPr>
        <p:txBody>
          <a:bodyPr wrap="none">
            <a:spAutoFit/>
          </a:bodyPr>
          <a:lstStyle/>
          <a:p>
            <a:pPr marR="179705" indent="450215" algn="ctr">
              <a:spcAft>
                <a:spcPts val="0"/>
              </a:spcAft>
            </a:pPr>
            <a:r>
              <a:rPr lang="kk-KZ" sz="2800" b="1" dirty="0">
                <a:latin typeface="Times New Roman" panose="02020603050405020304" pitchFamily="18" charset="0"/>
                <a:ea typeface="Times New Roman" panose="02020603050405020304" pitchFamily="18" charset="0"/>
              </a:rPr>
              <a:t>C#  тіліне кіріспе</a:t>
            </a:r>
            <a:endParaRPr lang="ru-RU" sz="2800" dirty="0">
              <a:effectLst/>
              <a:latin typeface="Times New Roman" panose="02020603050405020304" pitchFamily="18" charset="0"/>
              <a:ea typeface="Times New Roman" panose="02020603050405020304" pitchFamily="18" charset="0"/>
            </a:endParaRPr>
          </a:p>
        </p:txBody>
      </p:sp>
      <p:sp>
        <p:nvSpPr>
          <p:cNvPr id="5" name="Прямоугольник 4">
            <a:extLst>
              <a:ext uri="{FF2B5EF4-FFF2-40B4-BE49-F238E27FC236}">
                <a16:creationId xmlns:a16="http://schemas.microsoft.com/office/drawing/2014/main" id="{BF505ACC-F0A9-45A4-886B-1110856E0FDA}"/>
              </a:ext>
            </a:extLst>
          </p:cNvPr>
          <p:cNvSpPr/>
          <p:nvPr/>
        </p:nvSpPr>
        <p:spPr>
          <a:xfrm>
            <a:off x="0" y="791877"/>
            <a:ext cx="4193713"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Алгоритм туралы түсінік</a:t>
            </a:r>
            <a:endParaRPr lang="ru-RU" sz="2400" b="1" dirty="0">
              <a:latin typeface="Times New Roman" panose="02020603050405020304" pitchFamily="18" charset="0"/>
              <a:ea typeface="Times New Roman" panose="02020603050405020304" pitchFamily="18" charset="0"/>
            </a:endParaRPr>
          </a:p>
        </p:txBody>
      </p:sp>
      <p:sp>
        <p:nvSpPr>
          <p:cNvPr id="6" name="Прямоугольник 5">
            <a:extLst>
              <a:ext uri="{FF2B5EF4-FFF2-40B4-BE49-F238E27FC236}">
                <a16:creationId xmlns:a16="http://schemas.microsoft.com/office/drawing/2014/main" id="{DB1DB194-6A32-4DEA-A09C-48F5AAABA136}"/>
              </a:ext>
            </a:extLst>
          </p:cNvPr>
          <p:cNvSpPr/>
          <p:nvPr/>
        </p:nvSpPr>
        <p:spPr>
          <a:xfrm>
            <a:off x="740589" y="1249362"/>
            <a:ext cx="10752716" cy="1015663"/>
          </a:xfrm>
          <a:prstGeom prst="rect">
            <a:avLst/>
          </a:prstGeom>
        </p:spPr>
        <p:txBody>
          <a:bodyPr wrap="square">
            <a:spAutoFit/>
          </a:bodyPr>
          <a:lstStyle/>
          <a:p>
            <a:pPr indent="450215" algn="just">
              <a:spcAft>
                <a:spcPts val="0"/>
              </a:spcAft>
            </a:pPr>
            <a:r>
              <a:rPr lang="kk-KZ" sz="2000" dirty="0">
                <a:latin typeface="Times New Roman" panose="02020603050405020304" pitchFamily="18" charset="0"/>
                <a:ea typeface="Times New Roman" panose="02020603050405020304" pitchFamily="18" charset="0"/>
              </a:rPr>
              <a:t>Кез келген бағдарламаны жазу үдерісін қарастырсақ, </a:t>
            </a:r>
            <a:r>
              <a:rPr lang="kk-KZ" sz="2000" b="1" dirty="0">
                <a:latin typeface="Times New Roman" panose="02020603050405020304" pitchFamily="18" charset="0"/>
                <a:ea typeface="Times New Roman" panose="02020603050405020304" pitchFamily="18" charset="0"/>
              </a:rPr>
              <a:t>екі негізгі кезеңді</a:t>
            </a:r>
            <a:r>
              <a:rPr lang="kk-KZ" sz="2000" dirty="0">
                <a:latin typeface="Times New Roman" panose="02020603050405020304" pitchFamily="18" charset="0"/>
                <a:ea typeface="Times New Roman" panose="02020603050405020304" pitchFamily="18" charset="0"/>
              </a:rPr>
              <a:t> бөліп алуға болады </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dirty="0">
                <a:latin typeface="Times New Roman" panose="02020603050405020304" pitchFamily="18" charset="0"/>
                <a:ea typeface="Times New Roman" panose="02020603050405020304" pitchFamily="18" charset="0"/>
              </a:rPr>
              <a:t>– </a:t>
            </a:r>
            <a:r>
              <a:rPr lang="kk-KZ" sz="2000" b="1" dirty="0">
                <a:latin typeface="Times New Roman" panose="02020603050405020304" pitchFamily="18" charset="0"/>
                <a:ea typeface="Times New Roman" panose="02020603050405020304" pitchFamily="18" charset="0"/>
              </a:rPr>
              <a:t>есепті шешу алгоритмін құру </a:t>
            </a:r>
            <a:r>
              <a:rPr lang="kk-KZ" sz="2000" dirty="0">
                <a:latin typeface="Times New Roman" panose="02020603050405020304" pitchFamily="18" charset="0"/>
                <a:ea typeface="Times New Roman" panose="02020603050405020304" pitchFamily="18" charset="0"/>
              </a:rPr>
              <a:t>және</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b="1" dirty="0">
                <a:latin typeface="Times New Roman" panose="02020603050405020304" pitchFamily="18" charset="0"/>
                <a:ea typeface="Times New Roman" panose="02020603050405020304" pitchFamily="18" charset="0"/>
              </a:rPr>
              <a:t>–  алгоритмді іске асыру кезеңдері.</a:t>
            </a:r>
            <a:endParaRPr lang="ru-RU" sz="2000" dirty="0">
              <a:latin typeface="Times New Roman" panose="02020603050405020304" pitchFamily="18" charset="0"/>
              <a:ea typeface="Times New Roman" panose="02020603050405020304" pitchFamily="18" charset="0"/>
            </a:endParaRPr>
          </a:p>
        </p:txBody>
      </p:sp>
      <p:sp>
        <p:nvSpPr>
          <p:cNvPr id="7" name="Прямоугольник 6">
            <a:extLst>
              <a:ext uri="{FF2B5EF4-FFF2-40B4-BE49-F238E27FC236}">
                <a16:creationId xmlns:a16="http://schemas.microsoft.com/office/drawing/2014/main" id="{2BADC143-CC14-4F73-8776-DD3FCD0119EB}"/>
              </a:ext>
            </a:extLst>
          </p:cNvPr>
          <p:cNvSpPr/>
          <p:nvPr/>
        </p:nvSpPr>
        <p:spPr>
          <a:xfrm>
            <a:off x="740589" y="2365140"/>
            <a:ext cx="10604696" cy="1015663"/>
          </a:xfrm>
          <a:prstGeom prst="rect">
            <a:avLst/>
          </a:prstGeom>
        </p:spPr>
        <p:txBody>
          <a:bodyPr wrap="square">
            <a:spAutoFit/>
          </a:bodyPr>
          <a:lstStyle/>
          <a:p>
            <a:pPr indent="450215" algn="just">
              <a:spcAft>
                <a:spcPts val="0"/>
              </a:spcAft>
            </a:pPr>
            <a:r>
              <a:rPr lang="kk-KZ" sz="2000" b="1" dirty="0">
                <a:latin typeface="Times New Roman" panose="02020603050405020304" pitchFamily="18" charset="0"/>
                <a:ea typeface="Times New Roman" panose="02020603050405020304" pitchFamily="18" charset="0"/>
              </a:rPr>
              <a:t>Есепті шешу алгоритмін</a:t>
            </a:r>
            <a:r>
              <a:rPr lang="kk-KZ" sz="2000" dirty="0">
                <a:latin typeface="Times New Roman" panose="02020603050405020304" pitchFamily="18" charset="0"/>
                <a:ea typeface="Times New Roman" panose="02020603050405020304" pitchFamily="18" charset="0"/>
              </a:rPr>
              <a:t> құру кезеңін түсіну үшін алгоритм ұғымын анықтап алу керек. </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dirty="0">
                <a:latin typeface="Times New Roman" panose="02020603050405020304" pitchFamily="18" charset="0"/>
                <a:ea typeface="Times New Roman" panose="02020603050405020304" pitchFamily="18" charset="0"/>
              </a:rPr>
              <a:t>«Қазіргі кездегі алгоритм сөзінің мағынасы үдеріс, әдіс, тәсіл, рәсім, бағдарлама сөздерінің мағынасына өте ұқсас, бірақ «алгоритм» сөзінің қосымша сипаты бар. </a:t>
            </a:r>
            <a:endParaRPr lang="ru-RU" sz="2000" dirty="0">
              <a:latin typeface="Times New Roman" panose="02020603050405020304" pitchFamily="18" charset="0"/>
              <a:ea typeface="Times New Roman" panose="02020603050405020304" pitchFamily="18" charset="0"/>
            </a:endParaRPr>
          </a:p>
        </p:txBody>
      </p:sp>
      <p:sp>
        <p:nvSpPr>
          <p:cNvPr id="8" name="Прямоугольник 7">
            <a:extLst>
              <a:ext uri="{FF2B5EF4-FFF2-40B4-BE49-F238E27FC236}">
                <a16:creationId xmlns:a16="http://schemas.microsoft.com/office/drawing/2014/main" id="{EFA01DF1-DA78-4DA4-A6F8-8B61EA5BB0A7}"/>
              </a:ext>
            </a:extLst>
          </p:cNvPr>
          <p:cNvSpPr/>
          <p:nvPr/>
        </p:nvSpPr>
        <p:spPr>
          <a:xfrm>
            <a:off x="814599" y="3477198"/>
            <a:ext cx="10604695" cy="3139321"/>
          </a:xfrm>
          <a:prstGeom prst="rect">
            <a:avLst/>
          </a:prstGeom>
        </p:spPr>
        <p:txBody>
          <a:bodyPr wrap="square">
            <a:spAutoFit/>
          </a:bodyPr>
          <a:lstStyle/>
          <a:p>
            <a:pPr indent="450215" algn="just">
              <a:spcAft>
                <a:spcPts val="0"/>
              </a:spcAft>
            </a:pPr>
            <a:r>
              <a:rPr lang="kk-KZ" sz="2200" dirty="0">
                <a:latin typeface="Times New Roman" panose="02020603050405020304" pitchFamily="18" charset="0"/>
                <a:ea typeface="Times New Roman" panose="02020603050405020304" pitchFamily="18" charset="0"/>
              </a:rPr>
              <a:t>Алгоритм ұғымының </a:t>
            </a:r>
            <a:r>
              <a:rPr lang="kk-KZ" sz="2200" b="1" dirty="0">
                <a:latin typeface="Times New Roman" panose="02020603050405020304" pitchFamily="18" charset="0"/>
                <a:ea typeface="Times New Roman" panose="02020603050405020304" pitchFamily="18" charset="0"/>
              </a:rPr>
              <a:t>ең негізгі бес қасиеті бар</a:t>
            </a:r>
            <a:r>
              <a:rPr lang="kk-KZ" sz="2200" dirty="0">
                <a:latin typeface="Times New Roman" panose="02020603050405020304" pitchFamily="18" charset="0"/>
                <a:ea typeface="Times New Roman" panose="02020603050405020304" pitchFamily="18" charset="0"/>
              </a:rPr>
              <a:t>, олардың әрқайсысы оның ерекшелігін сипаттап, әрекеттер ретін анықтайтын басқа сөздердің мағынасынан бөледі. </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b="1" dirty="0">
                <a:latin typeface="Times New Roman" panose="02020603050405020304" pitchFamily="18" charset="0"/>
                <a:ea typeface="Times New Roman" panose="02020603050405020304" pitchFamily="18" charset="0"/>
              </a:rPr>
              <a:t>Алгоритмнің негізгі қасиеттері</a:t>
            </a:r>
            <a:r>
              <a:rPr lang="kk-KZ" sz="2200" dirty="0">
                <a:latin typeface="Times New Roman" panose="02020603050405020304" pitchFamily="18" charset="0"/>
                <a:ea typeface="Times New Roman" panose="02020603050405020304" pitchFamily="18" charset="0"/>
              </a:rPr>
              <a:t>:</a:t>
            </a:r>
            <a:endParaRPr lang="ru-RU" sz="22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678815" algn="l"/>
              </a:tabLst>
            </a:pPr>
            <a:r>
              <a:rPr lang="kk-KZ" sz="2200" b="1" dirty="0">
                <a:latin typeface="Times New Roman" panose="02020603050405020304" pitchFamily="18" charset="0"/>
                <a:ea typeface="Times New Roman" panose="02020603050405020304" pitchFamily="18" charset="0"/>
              </a:rPr>
              <a:t>алгоритмнің аяқталуы;</a:t>
            </a:r>
            <a:endParaRPr lang="ru-RU" sz="22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678815" algn="l"/>
              </a:tabLst>
            </a:pPr>
            <a:r>
              <a:rPr lang="kk-KZ" sz="2200" b="1" dirty="0">
                <a:latin typeface="Times New Roman" panose="02020603050405020304" pitchFamily="18" charset="0"/>
                <a:ea typeface="Times New Roman" panose="02020603050405020304" pitchFamily="18" charset="0"/>
              </a:rPr>
              <a:t>анықтылық;</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b="1" dirty="0">
                <a:latin typeface="Times New Roman" panose="02020603050405020304" pitchFamily="18" charset="0"/>
                <a:ea typeface="Times New Roman" panose="02020603050405020304" pitchFamily="18" charset="0"/>
              </a:rPr>
              <a:t>– тиімділік;</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b="1" dirty="0">
                <a:latin typeface="Times New Roman" panose="02020603050405020304" pitchFamily="18" charset="0"/>
                <a:ea typeface="Times New Roman" panose="02020603050405020304" pitchFamily="18" charset="0"/>
              </a:rPr>
              <a:t>– деректерді енгізу;</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b="1" dirty="0">
                <a:latin typeface="Times New Roman" panose="02020603050405020304" pitchFamily="18" charset="0"/>
                <a:ea typeface="Times New Roman" panose="02020603050405020304" pitchFamily="18" charset="0"/>
              </a:rPr>
              <a:t>– деректерді шығару.</a:t>
            </a:r>
            <a:endParaRPr lang="ru-RU" sz="2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25363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11EF3F-3565-4A89-8DD5-1C0912ECF4D5}"/>
              </a:ext>
            </a:extLst>
          </p:cNvPr>
          <p:cNvSpPr>
            <a:spLocks noGrp="1"/>
          </p:cNvSpPr>
          <p:nvPr>
            <p:ph type="ctrTitle"/>
          </p:nvPr>
        </p:nvSpPr>
        <p:spPr>
          <a:xfrm>
            <a:off x="1524000" y="406400"/>
            <a:ext cx="9144000" cy="478183"/>
          </a:xfrm>
        </p:spPr>
        <p:txBody>
          <a:bodyPr>
            <a:normAutofit/>
          </a:bodyPr>
          <a:lstStyle/>
          <a:p>
            <a:pPr marR="179705" indent="450215" algn="ctr">
              <a:spcAft>
                <a:spcPts val="0"/>
              </a:spcAft>
            </a:pPr>
            <a:r>
              <a:rPr lang="kk-KZ" sz="2400" b="1" dirty="0">
                <a:latin typeface="Times New Roman" panose="02020603050405020304" pitchFamily="18" charset="0"/>
                <a:ea typeface="Times New Roman" panose="02020603050405020304" pitchFamily="18" charset="0"/>
              </a:rPr>
              <a:t>C#  тіліне кіріспе</a:t>
            </a:r>
            <a:endParaRPr lang="ru-RU" sz="24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713F02AF-4B64-471B-801E-65CF9F4C6180}"/>
              </a:ext>
            </a:extLst>
          </p:cNvPr>
          <p:cNvSpPr txBox="1"/>
          <p:nvPr/>
        </p:nvSpPr>
        <p:spPr>
          <a:xfrm>
            <a:off x="585421" y="1452881"/>
            <a:ext cx="11021157" cy="400110"/>
          </a:xfrm>
          <a:prstGeom prst="rect">
            <a:avLst/>
          </a:prstGeom>
          <a:noFill/>
        </p:spPr>
        <p:txBody>
          <a:bodyPr wrap="square">
            <a:spAutoFit/>
          </a:bodyPr>
          <a:lstStyle/>
          <a:p>
            <a:r>
              <a:rPr lang="ru-RU" sz="2000" b="1" dirty="0">
                <a:latin typeface="Times New Roman" panose="02020603050405020304" pitchFamily="18" charset="0"/>
                <a:cs typeface="Times New Roman" panose="02020603050405020304" pitchFamily="18" charset="0"/>
              </a:rPr>
              <a:t>1. Алгоритм. Алгоритм </a:t>
            </a:r>
            <a:r>
              <a:rPr lang="ru-RU" sz="2000" b="1" dirty="0" err="1">
                <a:latin typeface="Times New Roman" panose="02020603050405020304" pitchFamily="18" charset="0"/>
                <a:cs typeface="Times New Roman" panose="02020603050405020304" pitchFamily="18" charset="0"/>
              </a:rPr>
              <a:t>қасиеттері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Алгоритмды</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сипаттау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әдістері</a:t>
            </a:r>
            <a:r>
              <a:rPr lang="ru-RU" sz="2000" b="1" dirty="0">
                <a:latin typeface="Times New Roman" panose="02020603050405020304" pitchFamily="18" charset="0"/>
                <a:cs typeface="Times New Roman" panose="02020603050405020304" pitchFamily="18" charset="0"/>
              </a:rPr>
              <a:t> </a:t>
            </a:r>
            <a:endParaRPr lang="ru-KZ" sz="20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04AA77B-6937-4F40-A4E9-BAE40998786F}"/>
              </a:ext>
            </a:extLst>
          </p:cNvPr>
          <p:cNvSpPr txBox="1"/>
          <p:nvPr/>
        </p:nvSpPr>
        <p:spPr>
          <a:xfrm>
            <a:off x="585420" y="1954323"/>
            <a:ext cx="10871473" cy="3416320"/>
          </a:xfrm>
          <a:prstGeom prst="rect">
            <a:avLst/>
          </a:prstGeom>
          <a:noFill/>
        </p:spPr>
        <p:txBody>
          <a:bodyPr wrap="square">
            <a:spAutoFit/>
          </a:bodyPr>
          <a:lstStyle/>
          <a:p>
            <a:pPr indent="457200"/>
            <a:r>
              <a:rPr lang="ru-RU" dirty="0" err="1"/>
              <a:t>Егер</a:t>
            </a:r>
            <a:r>
              <a:rPr lang="ru-RU" dirty="0"/>
              <a:t> </a:t>
            </a:r>
            <a:r>
              <a:rPr lang="ru-RU" dirty="0" err="1"/>
              <a:t>кез-келген</a:t>
            </a:r>
            <a:r>
              <a:rPr lang="ru-RU" dirty="0"/>
              <a:t> </a:t>
            </a:r>
            <a:r>
              <a:rPr lang="ru-RU" dirty="0" err="1"/>
              <a:t>бағдарламалау</a:t>
            </a:r>
            <a:r>
              <a:rPr lang="ru-RU" dirty="0"/>
              <a:t> </a:t>
            </a:r>
            <a:r>
              <a:rPr lang="ru-RU" dirty="0" err="1"/>
              <a:t>тілінде</a:t>
            </a:r>
            <a:r>
              <a:rPr lang="ru-RU" dirty="0"/>
              <a:t> </a:t>
            </a:r>
            <a:r>
              <a:rPr lang="ru-RU" dirty="0" err="1"/>
              <a:t>бағдарлама</a:t>
            </a:r>
            <a:r>
              <a:rPr lang="ru-RU" dirty="0"/>
              <a:t> </a:t>
            </a:r>
            <a:r>
              <a:rPr lang="ru-RU" dirty="0" err="1"/>
              <a:t>жазу</a:t>
            </a:r>
            <a:r>
              <a:rPr lang="ru-RU" dirty="0"/>
              <a:t> керек </a:t>
            </a:r>
            <a:r>
              <a:rPr lang="ru-RU" dirty="0" err="1"/>
              <a:t>болса</a:t>
            </a:r>
            <a:r>
              <a:rPr lang="ru-RU" dirty="0"/>
              <a:t>, </a:t>
            </a:r>
            <a:r>
              <a:rPr lang="ru-RU" dirty="0" err="1"/>
              <a:t>алдымен</a:t>
            </a:r>
            <a:r>
              <a:rPr lang="ru-RU" dirty="0"/>
              <a:t> </a:t>
            </a:r>
            <a:r>
              <a:rPr lang="ru-RU" dirty="0" err="1"/>
              <a:t>мәселені</a:t>
            </a:r>
            <a:r>
              <a:rPr lang="ru-RU" dirty="0"/>
              <a:t> (</a:t>
            </a:r>
            <a:r>
              <a:rPr lang="ru-RU" dirty="0" err="1"/>
              <a:t>есепт</a:t>
            </a:r>
            <a:r>
              <a:rPr lang="kk-KZ" dirty="0"/>
              <a:t>і</a:t>
            </a:r>
            <a:r>
              <a:rPr lang="ru-RU" dirty="0"/>
              <a:t>) </a:t>
            </a:r>
            <a:r>
              <a:rPr lang="ru-RU" dirty="0" err="1"/>
              <a:t>шешу</a:t>
            </a:r>
            <a:r>
              <a:rPr lang="ru-RU" dirty="0"/>
              <a:t> </a:t>
            </a:r>
            <a:r>
              <a:rPr lang="ru-RU" dirty="0" err="1"/>
              <a:t>алгоритмін</a:t>
            </a:r>
            <a:r>
              <a:rPr lang="ru-RU" dirty="0"/>
              <a:t> </a:t>
            </a:r>
            <a:r>
              <a:rPr lang="kk-KZ" dirty="0"/>
              <a:t>құру</a:t>
            </a:r>
            <a:r>
              <a:rPr lang="ru-RU" dirty="0"/>
              <a:t> керек </a:t>
            </a:r>
            <a:r>
              <a:rPr lang="ru-RU" dirty="0" err="1"/>
              <a:t>болады</a:t>
            </a:r>
            <a:r>
              <a:rPr lang="ru-RU" dirty="0"/>
              <a:t>.</a:t>
            </a:r>
          </a:p>
          <a:p>
            <a:pPr indent="457200" algn="just"/>
            <a:r>
              <a:rPr lang="ru-RU" b="1" dirty="0"/>
              <a:t>Алгоритм</a:t>
            </a:r>
            <a:r>
              <a:rPr lang="ru-RU" dirty="0"/>
              <a:t> - </a:t>
            </a:r>
            <a:r>
              <a:rPr lang="ru-RU" dirty="0" err="1"/>
              <a:t>бұл</a:t>
            </a:r>
            <a:r>
              <a:rPr lang="ru-RU" dirty="0"/>
              <a:t> </a:t>
            </a:r>
            <a:r>
              <a:rPr lang="ru-RU" dirty="0" err="1"/>
              <a:t>мәселені</a:t>
            </a:r>
            <a:r>
              <a:rPr lang="ru-RU" dirty="0"/>
              <a:t> </a:t>
            </a:r>
            <a:r>
              <a:rPr lang="ru-RU" dirty="0" err="1"/>
              <a:t>шешуге</a:t>
            </a:r>
            <a:r>
              <a:rPr lang="ru-RU" dirty="0"/>
              <a:t> </a:t>
            </a:r>
            <a:r>
              <a:rPr lang="ru-RU" dirty="0" err="1"/>
              <a:t>арналған</a:t>
            </a:r>
            <a:r>
              <a:rPr lang="ru-RU" dirty="0"/>
              <a:t> </a:t>
            </a:r>
            <a:r>
              <a:rPr lang="ru-RU" dirty="0" err="1"/>
              <a:t>әрекеттер</a:t>
            </a:r>
            <a:r>
              <a:rPr lang="ru-RU" dirty="0"/>
              <a:t> </a:t>
            </a:r>
            <a:r>
              <a:rPr lang="ru-RU" dirty="0" err="1"/>
              <a:t>тізбегінің</a:t>
            </a:r>
            <a:r>
              <a:rPr lang="ru-RU" dirty="0"/>
              <a:t> </a:t>
            </a:r>
            <a:r>
              <a:rPr lang="ru-RU" dirty="0" err="1"/>
              <a:t>дәл</a:t>
            </a:r>
            <a:r>
              <a:rPr lang="ru-RU" dirty="0"/>
              <a:t> </a:t>
            </a:r>
            <a:r>
              <a:rPr lang="ru-RU" dirty="0" err="1"/>
              <a:t>және</a:t>
            </a:r>
            <a:r>
              <a:rPr lang="ru-RU" dirty="0"/>
              <a:t> </a:t>
            </a:r>
            <a:r>
              <a:rPr lang="ru-RU" dirty="0" err="1"/>
              <a:t>қарапайым</a:t>
            </a:r>
            <a:r>
              <a:rPr lang="ru-RU" dirty="0"/>
              <a:t> </a:t>
            </a:r>
            <a:r>
              <a:rPr lang="ru-RU" dirty="0" err="1"/>
              <a:t>сипаттамасы</a:t>
            </a:r>
            <a:r>
              <a:rPr lang="ru-RU" dirty="0"/>
              <a:t>. </a:t>
            </a:r>
            <a:r>
              <a:rPr lang="ru-RU" dirty="0" err="1"/>
              <a:t>Алгоритмде</a:t>
            </a:r>
            <a:r>
              <a:rPr lang="ru-RU" dirty="0"/>
              <a:t> </a:t>
            </a:r>
            <a:r>
              <a:rPr lang="ru-RU" dirty="0" err="1"/>
              <a:t>белгілі</a:t>
            </a:r>
            <a:r>
              <a:rPr lang="ru-RU" dirty="0"/>
              <a:t> </a:t>
            </a:r>
            <a:r>
              <a:rPr lang="ru-RU" dirty="0" err="1"/>
              <a:t>бір</a:t>
            </a:r>
            <a:r>
              <a:rPr lang="ru-RU" dirty="0"/>
              <a:t> </a:t>
            </a:r>
            <a:r>
              <a:rPr lang="ru-RU" dirty="0" err="1"/>
              <a:t>ретпен</a:t>
            </a:r>
            <a:r>
              <a:rPr lang="ru-RU" dirty="0"/>
              <a:t> </a:t>
            </a:r>
            <a:r>
              <a:rPr lang="ru-RU" dirty="0" err="1"/>
              <a:t>орындалуы</a:t>
            </a:r>
            <a:r>
              <a:rPr lang="ru-RU" dirty="0"/>
              <a:t> керек </a:t>
            </a:r>
            <a:r>
              <a:rPr lang="ru-RU" dirty="0" err="1"/>
              <a:t>бірнеше</a:t>
            </a:r>
            <a:r>
              <a:rPr lang="ru-RU" dirty="0"/>
              <a:t> </a:t>
            </a:r>
            <a:r>
              <a:rPr lang="ru-RU" dirty="0" err="1"/>
              <a:t>қадамдардан</a:t>
            </a:r>
            <a:r>
              <a:rPr lang="ru-RU" dirty="0"/>
              <a:t> </a:t>
            </a:r>
            <a:r>
              <a:rPr lang="ru-RU" dirty="0" err="1"/>
              <a:t>тұрады</a:t>
            </a:r>
            <a:r>
              <a:rPr lang="ru-RU" dirty="0"/>
              <a:t>. </a:t>
            </a:r>
            <a:r>
              <a:rPr lang="ru-RU" dirty="0" err="1"/>
              <a:t>Алгоритмнің</a:t>
            </a:r>
            <a:r>
              <a:rPr lang="ru-RU" dirty="0"/>
              <a:t> </a:t>
            </a:r>
            <a:r>
              <a:rPr lang="ru-RU" dirty="0" err="1"/>
              <a:t>әр</a:t>
            </a:r>
            <a:r>
              <a:rPr lang="ru-RU" dirty="0"/>
              <a:t> </a:t>
            </a:r>
            <a:r>
              <a:rPr lang="ru-RU" dirty="0" err="1"/>
              <a:t>қадамы</a:t>
            </a:r>
            <a:r>
              <a:rPr lang="ru-RU" dirty="0"/>
              <a:t> </a:t>
            </a:r>
            <a:r>
              <a:rPr lang="ru-RU" dirty="0" err="1"/>
              <a:t>бір</a:t>
            </a:r>
            <a:r>
              <a:rPr lang="ru-RU" dirty="0"/>
              <a:t> </a:t>
            </a:r>
            <a:r>
              <a:rPr lang="ru-RU" dirty="0" err="1"/>
              <a:t>немесе</a:t>
            </a:r>
            <a:r>
              <a:rPr lang="ru-RU" dirty="0"/>
              <a:t> </a:t>
            </a:r>
            <a:r>
              <a:rPr lang="ru-RU" dirty="0" err="1"/>
              <a:t>бірнеше</a:t>
            </a:r>
            <a:r>
              <a:rPr lang="ru-RU" dirty="0"/>
              <a:t> </a:t>
            </a:r>
            <a:r>
              <a:rPr lang="ru-RU" dirty="0" err="1"/>
              <a:t>қарапайым</a:t>
            </a:r>
            <a:r>
              <a:rPr lang="ru-RU" dirty="0"/>
              <a:t> </a:t>
            </a:r>
            <a:r>
              <a:rPr lang="ru-RU" dirty="0" err="1"/>
              <a:t>операциялардан</a:t>
            </a:r>
            <a:r>
              <a:rPr lang="ru-RU" dirty="0"/>
              <a:t> </a:t>
            </a:r>
            <a:r>
              <a:rPr lang="ru-RU" dirty="0" err="1"/>
              <a:t>тұруы</a:t>
            </a:r>
            <a:r>
              <a:rPr lang="ru-RU" dirty="0"/>
              <a:t> </a:t>
            </a:r>
            <a:r>
              <a:rPr lang="ru-RU" dirty="0" err="1"/>
              <a:t>мүмкін</a:t>
            </a:r>
            <a:r>
              <a:rPr lang="ru-RU" dirty="0"/>
              <a:t>.</a:t>
            </a:r>
          </a:p>
          <a:p>
            <a:pPr indent="457200" algn="just"/>
            <a:endParaRPr lang="ru-RU" dirty="0"/>
          </a:p>
          <a:p>
            <a:pPr indent="457200" algn="just"/>
            <a:r>
              <a:rPr lang="ru-RU" dirty="0" err="1"/>
              <a:t>Әрқайсымыз</a:t>
            </a:r>
            <a:r>
              <a:rPr lang="ru-RU" dirty="0"/>
              <a:t> </a:t>
            </a:r>
            <a:r>
              <a:rPr lang="ru-RU" dirty="0" err="1"/>
              <a:t>күн</a:t>
            </a:r>
            <a:r>
              <a:rPr lang="ru-RU" dirty="0"/>
              <a:t> </a:t>
            </a:r>
            <a:r>
              <a:rPr lang="ru-RU" dirty="0" err="1"/>
              <a:t>сайын</a:t>
            </a:r>
            <a:r>
              <a:rPr lang="ru-RU" dirty="0"/>
              <a:t> </a:t>
            </a:r>
            <a:r>
              <a:rPr lang="ru-RU" dirty="0" err="1"/>
              <a:t>әртүрлі</a:t>
            </a:r>
            <a:r>
              <a:rPr lang="ru-RU" dirty="0"/>
              <a:t> </a:t>
            </a:r>
            <a:r>
              <a:rPr lang="ru-RU" dirty="0" err="1"/>
              <a:t>алгоритмдерді</a:t>
            </a:r>
            <a:r>
              <a:rPr lang="ru-RU" dirty="0"/>
              <a:t> </a:t>
            </a:r>
            <a:r>
              <a:rPr lang="ru-RU" dirty="0" err="1"/>
              <a:t>қолданамыз</a:t>
            </a:r>
            <a:r>
              <a:rPr lang="ru-RU" dirty="0"/>
              <a:t>: </a:t>
            </a:r>
            <a:r>
              <a:rPr lang="ru-RU" dirty="0" err="1"/>
              <a:t>нұсқаулар</a:t>
            </a:r>
            <a:r>
              <a:rPr lang="ru-RU" dirty="0"/>
              <a:t>, </a:t>
            </a:r>
            <a:r>
              <a:rPr lang="ru-RU" dirty="0" err="1"/>
              <a:t>ережелер</a:t>
            </a:r>
            <a:r>
              <a:rPr lang="ru-RU" dirty="0"/>
              <a:t>, </a:t>
            </a:r>
            <a:r>
              <a:rPr lang="ru-RU" dirty="0" err="1"/>
              <a:t>рецепттер</a:t>
            </a:r>
            <a:r>
              <a:rPr lang="ru-RU" dirty="0"/>
              <a:t> </a:t>
            </a:r>
            <a:r>
              <a:rPr lang="ru-RU" dirty="0" err="1"/>
              <a:t>және</a:t>
            </a:r>
            <a:r>
              <a:rPr lang="ru-RU" dirty="0"/>
              <a:t> </a:t>
            </a:r>
            <a:r>
              <a:rPr lang="ru-RU" dirty="0" err="1"/>
              <a:t>т.б</a:t>
            </a:r>
            <a:r>
              <a:rPr lang="ru-RU" dirty="0"/>
              <a:t>. </a:t>
            </a:r>
            <a:r>
              <a:rPr lang="ru-RU" dirty="0" err="1"/>
              <a:t>Әдетте</a:t>
            </a:r>
            <a:r>
              <a:rPr lang="ru-RU" dirty="0"/>
              <a:t> </a:t>
            </a:r>
            <a:r>
              <a:rPr lang="ru-RU" dirty="0" err="1"/>
              <a:t>біз</a:t>
            </a:r>
            <a:r>
              <a:rPr lang="ru-RU" dirty="0"/>
              <a:t> оны </a:t>
            </a:r>
            <a:r>
              <a:rPr lang="ru-RU" dirty="0" err="1"/>
              <a:t>ойланбастан</a:t>
            </a:r>
            <a:r>
              <a:rPr lang="ru-RU" dirty="0"/>
              <a:t> </a:t>
            </a:r>
            <a:r>
              <a:rPr lang="ru-RU" dirty="0" err="1"/>
              <a:t>жасаймыз</a:t>
            </a:r>
            <a:r>
              <a:rPr lang="ru-RU" dirty="0"/>
              <a:t>. </a:t>
            </a:r>
            <a:r>
              <a:rPr lang="ru-RU" dirty="0" err="1"/>
              <a:t>Мысалы</a:t>
            </a:r>
            <a:r>
              <a:rPr lang="ru-RU" dirty="0"/>
              <a:t>, </a:t>
            </a:r>
            <a:r>
              <a:rPr lang="ru-RU" dirty="0" err="1"/>
              <a:t>есікті</a:t>
            </a:r>
            <a:r>
              <a:rPr lang="ru-RU" dirty="0"/>
              <a:t> </a:t>
            </a:r>
            <a:r>
              <a:rPr lang="ru-RU" dirty="0" err="1"/>
              <a:t>кілтпен</a:t>
            </a:r>
            <a:r>
              <a:rPr lang="ru-RU" dirty="0"/>
              <a:t> </a:t>
            </a:r>
            <a:r>
              <a:rPr lang="ru-RU" dirty="0" err="1"/>
              <a:t>ашқанда</a:t>
            </a:r>
            <a:r>
              <a:rPr lang="ru-RU" dirty="0"/>
              <a:t>, </a:t>
            </a:r>
            <a:r>
              <a:rPr lang="ru-RU" dirty="0" err="1"/>
              <a:t>ешкім</a:t>
            </a:r>
            <a:r>
              <a:rPr lang="ru-RU" dirty="0"/>
              <a:t> </a:t>
            </a:r>
            <a:r>
              <a:rPr lang="ru-RU" dirty="0" err="1"/>
              <a:t>қандай</a:t>
            </a:r>
            <a:r>
              <a:rPr lang="ru-RU" dirty="0"/>
              <a:t> </a:t>
            </a:r>
            <a:r>
              <a:rPr lang="ru-RU" dirty="0" err="1"/>
              <a:t>ретпен</a:t>
            </a:r>
            <a:r>
              <a:rPr lang="ru-RU" dirty="0"/>
              <a:t> </a:t>
            </a:r>
            <a:r>
              <a:rPr lang="ru-RU" dirty="0" err="1"/>
              <a:t>әрекет</a:t>
            </a:r>
            <a:r>
              <a:rPr lang="ru-RU" dirty="0"/>
              <a:t> </a:t>
            </a:r>
            <a:r>
              <a:rPr lang="ru-RU" dirty="0" err="1"/>
              <a:t>ету</a:t>
            </a:r>
            <a:r>
              <a:rPr lang="ru-RU" dirty="0"/>
              <a:t> </a:t>
            </a:r>
            <a:r>
              <a:rPr lang="ru-RU" dirty="0" err="1"/>
              <a:t>керектігі</a:t>
            </a:r>
            <a:r>
              <a:rPr lang="ru-RU" dirty="0"/>
              <a:t> </a:t>
            </a:r>
            <a:r>
              <a:rPr lang="ru-RU" dirty="0" err="1"/>
              <a:t>туралы</a:t>
            </a:r>
            <a:r>
              <a:rPr lang="ru-RU" dirty="0"/>
              <a:t> </a:t>
            </a:r>
            <a:r>
              <a:rPr lang="ru-RU" dirty="0" err="1"/>
              <a:t>ойламайды</a:t>
            </a:r>
            <a:r>
              <a:rPr lang="ru-RU" dirty="0"/>
              <a:t>. </a:t>
            </a:r>
            <a:r>
              <a:rPr lang="ru-RU" dirty="0" err="1"/>
              <a:t>Алайда</a:t>
            </a:r>
            <a:r>
              <a:rPr lang="ru-RU" dirty="0"/>
              <a:t>, </a:t>
            </a:r>
            <a:r>
              <a:rPr lang="ru-RU" dirty="0" err="1"/>
              <a:t>біреуге</a:t>
            </a:r>
            <a:r>
              <a:rPr lang="ru-RU" dirty="0"/>
              <a:t> </a:t>
            </a:r>
            <a:r>
              <a:rPr lang="ru-RU" dirty="0" err="1"/>
              <a:t>есікті</a:t>
            </a:r>
            <a:r>
              <a:rPr lang="ru-RU" dirty="0"/>
              <a:t> </a:t>
            </a:r>
            <a:r>
              <a:rPr lang="ru-RU" dirty="0" err="1"/>
              <a:t>ашуға</a:t>
            </a:r>
            <a:r>
              <a:rPr lang="ru-RU" dirty="0"/>
              <a:t> </a:t>
            </a:r>
            <a:r>
              <a:rPr lang="ru-RU" dirty="0" err="1"/>
              <a:t>үйрету</a:t>
            </a:r>
            <a:r>
              <a:rPr lang="ru-RU" dirty="0"/>
              <a:t> </a:t>
            </a:r>
            <a:r>
              <a:rPr lang="ru-RU" dirty="0" err="1"/>
              <a:t>үшін</a:t>
            </a:r>
            <a:r>
              <a:rPr lang="ru-RU" dirty="0"/>
              <a:t> </a:t>
            </a:r>
            <a:r>
              <a:rPr lang="ru-RU" dirty="0" err="1"/>
              <a:t>Сіз</a:t>
            </a:r>
            <a:r>
              <a:rPr lang="ru-RU" dirty="0"/>
              <a:t> </a:t>
            </a:r>
            <a:r>
              <a:rPr lang="ru-RU" dirty="0" err="1"/>
              <a:t>ісәрекеттерді</a:t>
            </a:r>
            <a:r>
              <a:rPr lang="ru-RU" dirty="0"/>
              <a:t> </a:t>
            </a:r>
            <a:r>
              <a:rPr lang="ru-RU" dirty="0" err="1"/>
              <a:t>және</a:t>
            </a:r>
            <a:r>
              <a:rPr lang="ru-RU" dirty="0"/>
              <a:t> </a:t>
            </a:r>
            <a:r>
              <a:rPr lang="ru-RU" dirty="0" err="1"/>
              <a:t>оларды</a:t>
            </a:r>
            <a:r>
              <a:rPr lang="ru-RU" dirty="0"/>
              <a:t> </a:t>
            </a:r>
            <a:r>
              <a:rPr lang="ru-RU" dirty="0" err="1"/>
              <a:t>орындау</a:t>
            </a:r>
            <a:r>
              <a:rPr lang="ru-RU" dirty="0"/>
              <a:t> </a:t>
            </a:r>
            <a:r>
              <a:rPr lang="ru-RU" dirty="0" err="1"/>
              <a:t>тәртібін</a:t>
            </a:r>
            <a:r>
              <a:rPr lang="ru-RU" dirty="0"/>
              <a:t> </a:t>
            </a:r>
            <a:r>
              <a:rPr lang="ru-RU" dirty="0" err="1"/>
              <a:t>нақты</a:t>
            </a:r>
            <a:r>
              <a:rPr lang="ru-RU" dirty="0"/>
              <a:t> </a:t>
            </a:r>
            <a:r>
              <a:rPr lang="ru-RU" dirty="0" err="1"/>
              <a:t>көрсетуіңіз</a:t>
            </a:r>
            <a:r>
              <a:rPr lang="ru-RU" dirty="0"/>
              <a:t> керек. </a:t>
            </a:r>
          </a:p>
          <a:p>
            <a:pPr indent="457200" algn="just"/>
            <a:r>
              <a:rPr lang="ru-RU" dirty="0"/>
              <a:t>Алгоритм – тек </a:t>
            </a:r>
            <a:r>
              <a:rPr lang="ru-RU" dirty="0" err="1"/>
              <a:t>әрекеттер</a:t>
            </a:r>
            <a:r>
              <a:rPr lang="ru-RU" dirty="0"/>
              <a:t> </a:t>
            </a:r>
            <a:r>
              <a:rPr lang="ru-RU" dirty="0" err="1"/>
              <a:t>жиынтығы</a:t>
            </a:r>
            <a:r>
              <a:rPr lang="ru-RU" dirty="0"/>
              <a:t> </a:t>
            </a:r>
            <a:r>
              <a:rPr lang="ru-RU" dirty="0" err="1"/>
              <a:t>ғана</a:t>
            </a:r>
            <a:r>
              <a:rPr lang="ru-RU" dirty="0"/>
              <a:t> </a:t>
            </a:r>
            <a:r>
              <a:rPr lang="ru-RU" dirty="0" err="1"/>
              <a:t>емес</a:t>
            </a:r>
            <a:r>
              <a:rPr lang="ru-RU" dirty="0"/>
              <a:t>, </a:t>
            </a:r>
            <a:r>
              <a:rPr lang="ru-RU" dirty="0" err="1"/>
              <a:t>сонымен</a:t>
            </a:r>
            <a:r>
              <a:rPr lang="ru-RU" dirty="0"/>
              <a:t> </a:t>
            </a:r>
            <a:r>
              <a:rPr lang="ru-RU" dirty="0" err="1"/>
              <a:t>қатар</a:t>
            </a:r>
            <a:r>
              <a:rPr lang="ru-RU" dirty="0"/>
              <a:t> </a:t>
            </a:r>
            <a:r>
              <a:rPr lang="ru-RU" dirty="0" err="1"/>
              <a:t>олардың</a:t>
            </a:r>
            <a:r>
              <a:rPr lang="ru-RU" dirty="0"/>
              <a:t>  </a:t>
            </a:r>
            <a:r>
              <a:rPr lang="ru-RU" dirty="0" err="1"/>
              <a:t>қандай</a:t>
            </a:r>
            <a:r>
              <a:rPr lang="ru-RU" dirty="0"/>
              <a:t> </a:t>
            </a:r>
            <a:r>
              <a:rPr lang="ru-RU" dirty="0" err="1"/>
              <a:t>тәртіппен</a:t>
            </a:r>
            <a:r>
              <a:rPr lang="ru-RU" dirty="0"/>
              <a:t> </a:t>
            </a:r>
            <a:r>
              <a:rPr lang="ru-RU" dirty="0" err="1"/>
              <a:t>орындалуы</a:t>
            </a:r>
            <a:r>
              <a:rPr lang="ru-RU" dirty="0"/>
              <a:t> </a:t>
            </a:r>
            <a:r>
              <a:rPr lang="ru-RU" dirty="0" err="1"/>
              <a:t>манызды</a:t>
            </a:r>
            <a:r>
              <a:rPr lang="ru-RU" dirty="0"/>
              <a:t>. </a:t>
            </a:r>
            <a:r>
              <a:rPr lang="ru-RU" dirty="0" err="1"/>
              <a:t>Информатикада</a:t>
            </a:r>
            <a:r>
              <a:rPr lang="ru-RU" dirty="0"/>
              <a:t> алгоритм </a:t>
            </a:r>
            <a:r>
              <a:rPr lang="ru-RU" dirty="0" err="1"/>
              <a:t>ұғымы</a:t>
            </a:r>
            <a:r>
              <a:rPr lang="ru-RU" dirty="0"/>
              <a:t> </a:t>
            </a:r>
            <a:r>
              <a:rPr lang="ru-RU" dirty="0" err="1"/>
              <a:t>іргелі</a:t>
            </a:r>
            <a:r>
              <a:rPr lang="ru-RU" dirty="0"/>
              <a:t> (</a:t>
            </a:r>
            <a:r>
              <a:rPr lang="ru-RU" dirty="0" err="1"/>
              <a:t>фундаменталды</a:t>
            </a:r>
            <a:r>
              <a:rPr lang="ru-RU" dirty="0"/>
              <a:t>) </a:t>
            </a:r>
            <a:r>
              <a:rPr lang="ru-RU" dirty="0" err="1"/>
              <a:t>болып</a:t>
            </a:r>
            <a:r>
              <a:rPr lang="ru-RU" dirty="0"/>
              <a:t> </a:t>
            </a:r>
            <a:r>
              <a:rPr lang="ru-RU" dirty="0" err="1"/>
              <a:t>табылады</a:t>
            </a:r>
            <a:r>
              <a:rPr lang="ru-RU" dirty="0"/>
              <a:t>. </a:t>
            </a:r>
            <a:endParaRPr lang="ru-KZ" dirty="0"/>
          </a:p>
        </p:txBody>
      </p:sp>
    </p:spTree>
    <p:extLst>
      <p:ext uri="{BB962C8B-B14F-4D97-AF65-F5344CB8AC3E}">
        <p14:creationId xmlns:p14="http://schemas.microsoft.com/office/powerpoint/2010/main" val="1581647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11EF3F-3565-4A89-8DD5-1C0912ECF4D5}"/>
              </a:ext>
            </a:extLst>
          </p:cNvPr>
          <p:cNvSpPr>
            <a:spLocks noGrp="1"/>
          </p:cNvSpPr>
          <p:nvPr>
            <p:ph type="ctrTitle"/>
          </p:nvPr>
        </p:nvSpPr>
        <p:spPr>
          <a:xfrm>
            <a:off x="1524000" y="406400"/>
            <a:ext cx="9144000" cy="741082"/>
          </a:xfrm>
        </p:spPr>
        <p:txBody>
          <a:bodyPr>
            <a:normAutofit/>
          </a:bodyPr>
          <a:lstStyle/>
          <a:p>
            <a:r>
              <a:rPr lang="ru-RU" sz="2200" b="1" dirty="0">
                <a:latin typeface="Times New Roman" panose="02020603050405020304" pitchFamily="18" charset="0"/>
                <a:cs typeface="Times New Roman" panose="02020603050405020304" pitchFamily="18" charset="0"/>
              </a:rPr>
              <a:t>АЛГОРИТМДЕУ ЖӘНЕ БАҒДАРЛАМАЛАУДЫҢ ТЕОРИЯЛЫҚ НЕГІЗДЕРІ </a:t>
            </a:r>
            <a:endParaRPr lang="ru-KZ" sz="22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713F02AF-4B64-471B-801E-65CF9F4C6180}"/>
              </a:ext>
            </a:extLst>
          </p:cNvPr>
          <p:cNvSpPr txBox="1"/>
          <p:nvPr/>
        </p:nvSpPr>
        <p:spPr>
          <a:xfrm>
            <a:off x="585421" y="1452881"/>
            <a:ext cx="11021157" cy="400110"/>
          </a:xfrm>
          <a:prstGeom prst="rect">
            <a:avLst/>
          </a:prstGeom>
          <a:noFill/>
        </p:spPr>
        <p:txBody>
          <a:bodyPr wrap="square">
            <a:spAutoFit/>
          </a:bodyPr>
          <a:lstStyle/>
          <a:p>
            <a:r>
              <a:rPr lang="ru-RU" sz="2000" b="1" dirty="0">
                <a:latin typeface="Times New Roman" panose="02020603050405020304" pitchFamily="18" charset="0"/>
                <a:cs typeface="Times New Roman" panose="02020603050405020304" pitchFamily="18" charset="0"/>
              </a:rPr>
              <a:t>Алгоритм </a:t>
            </a:r>
            <a:r>
              <a:rPr lang="ru-RU" sz="2000" b="1" dirty="0" err="1">
                <a:latin typeface="Times New Roman" panose="02020603050405020304" pitchFamily="18" charset="0"/>
                <a:cs typeface="Times New Roman" panose="02020603050405020304" pitchFamily="18" charset="0"/>
              </a:rPr>
              <a:t>қасиеттері</a:t>
            </a:r>
            <a:r>
              <a:rPr lang="ru-RU" sz="2000" b="1" dirty="0">
                <a:latin typeface="Times New Roman" panose="02020603050405020304" pitchFamily="18" charset="0"/>
                <a:cs typeface="Times New Roman" panose="02020603050405020304" pitchFamily="18" charset="0"/>
              </a:rPr>
              <a:t>. </a:t>
            </a:r>
            <a:endParaRPr lang="ru-KZ" sz="20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04AA77B-6937-4F40-A4E9-BAE40998786F}"/>
              </a:ext>
            </a:extLst>
          </p:cNvPr>
          <p:cNvSpPr txBox="1"/>
          <p:nvPr/>
        </p:nvSpPr>
        <p:spPr>
          <a:xfrm>
            <a:off x="585420" y="1954323"/>
            <a:ext cx="10871473" cy="3693319"/>
          </a:xfrm>
          <a:prstGeom prst="rect">
            <a:avLst/>
          </a:prstGeom>
          <a:noFill/>
        </p:spPr>
        <p:txBody>
          <a:bodyPr wrap="square">
            <a:spAutoFit/>
          </a:bodyPr>
          <a:lstStyle/>
          <a:p>
            <a:r>
              <a:rPr lang="ru-RU" sz="1800" b="0" i="0" u="none" strike="noStrike" baseline="0" dirty="0">
                <a:latin typeface="Times New Roman" panose="02020603050405020304" pitchFamily="18" charset="0"/>
              </a:rPr>
              <a:t> 1. </a:t>
            </a:r>
            <a:r>
              <a:rPr lang="ru-RU" sz="1800" b="0" i="0" u="none" strike="noStrike" baseline="0" dirty="0" err="1">
                <a:latin typeface="Times New Roman" panose="02020603050405020304" pitchFamily="18" charset="0"/>
              </a:rPr>
              <a:t>Дискреттілік</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үздіктілік,бөлектілік</a:t>
            </a:r>
            <a:r>
              <a:rPr lang="ru-RU" sz="1800" b="0" i="0" u="none" strike="noStrike" baseline="0" dirty="0">
                <a:latin typeface="Times New Roman" panose="02020603050405020304" pitchFamily="18" charset="0"/>
              </a:rPr>
              <a:t>(</a:t>
            </a:r>
            <a:r>
              <a:rPr lang="ru-RU" sz="1800" b="0" i="0" u="none" strike="noStrike" baseline="0" dirty="0" err="1">
                <a:latin typeface="Times New Roman" panose="02020603050405020304" pitchFamily="18" charset="0"/>
              </a:rPr>
              <a:t>даралық</a:t>
            </a:r>
            <a:r>
              <a:rPr lang="ru-RU" sz="1800" b="0" i="0" u="none" strike="noStrike" baseline="0" dirty="0">
                <a:latin typeface="Times New Roman" panose="02020603050405020304" pitchFamily="18" charset="0"/>
              </a:rPr>
              <a:t>)) – алгоритм </a:t>
            </a:r>
            <a:r>
              <a:rPr lang="ru-RU" sz="1800" b="0" i="0" u="none" strike="noStrike" baseline="0" dirty="0" err="1">
                <a:latin typeface="Times New Roman" panose="02020603050405020304" pitchFamily="18" charset="0"/>
              </a:rPr>
              <a:t>есепті</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шешу</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процесін</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қарапайым</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қадамдарды</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кезеңдерді</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рет-ретімен</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орындау</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ретінде</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көрсетілуі</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тиіс</a:t>
            </a:r>
            <a:r>
              <a:rPr lang="ru-RU" sz="1800" b="0" i="0" u="none" strike="noStrike" baseline="0" dirty="0">
                <a:latin typeface="Times New Roman" panose="02020603050405020304" pitchFamily="18" charset="0"/>
              </a:rPr>
              <a:t>; </a:t>
            </a:r>
          </a:p>
          <a:p>
            <a:pPr algn="l"/>
            <a:r>
              <a:rPr lang="ru-RU" dirty="0">
                <a:latin typeface="Times New Roman" panose="02020603050405020304" pitchFamily="18" charset="0"/>
              </a:rPr>
              <a:t>2. </a:t>
            </a:r>
            <a:r>
              <a:rPr lang="ru-RU" dirty="0" err="1">
                <a:latin typeface="Times New Roman" panose="02020603050405020304" pitchFamily="18" charset="0"/>
              </a:rPr>
              <a:t>А</a:t>
            </a:r>
            <a:r>
              <a:rPr lang="ru-RU" sz="1800" b="0" i="0" u="none" strike="noStrike" baseline="0" dirty="0" err="1">
                <a:latin typeface="Times New Roman" panose="02020603050405020304" pitchFamily="18" charset="0"/>
              </a:rPr>
              <a:t>нықтылық</a:t>
            </a:r>
            <a:r>
              <a:rPr lang="ru-RU" sz="1800" b="0" i="0" u="none" strike="noStrike" baseline="0" dirty="0">
                <a:latin typeface="Times New Roman" panose="02020603050405020304" pitchFamily="18" charset="0"/>
              </a:rPr>
              <a:t> – </a:t>
            </a:r>
            <a:r>
              <a:rPr lang="ru-RU" sz="1800" b="0" i="0" u="none" strike="noStrike" baseline="0" dirty="0" err="1">
                <a:latin typeface="Times New Roman" panose="02020603050405020304" pitchFamily="18" charset="0"/>
              </a:rPr>
              <a:t>алгоритмнің</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әр</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қадамы</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айқын</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және</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бір</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мәнді</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болуы</a:t>
            </a:r>
            <a:r>
              <a:rPr lang="ru-RU" sz="1800" b="0" i="0" u="none" strike="noStrike" baseline="0" dirty="0">
                <a:latin typeface="Times New Roman" panose="02020603050405020304" pitchFamily="18" charset="0"/>
              </a:rPr>
              <a:t> керек. </a:t>
            </a:r>
            <a:r>
              <a:rPr lang="ru-RU" sz="1800" b="0" i="0" u="none" strike="noStrike" baseline="0" dirty="0" err="1">
                <a:latin typeface="Times New Roman" panose="02020603050405020304" pitchFamily="18" charset="0"/>
              </a:rPr>
              <a:t>Алгоритмнің</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орындалуы</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механикалық</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және</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шешілетін</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мәселе</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туралы</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қосымша</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ақпаратты</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қажет</a:t>
            </a:r>
            <a:r>
              <a:rPr lang="ru-RU" sz="1800" b="0" i="0" u="none" strike="noStrike" baseline="0" dirty="0">
                <a:latin typeface="Times New Roman" panose="02020603050405020304" pitchFamily="18" charset="0"/>
              </a:rPr>
              <a:t> </a:t>
            </a:r>
            <a:r>
              <a:rPr lang="ru-RU" sz="1800" b="0" i="0" u="none" strike="noStrike" baseline="0" dirty="0" err="1">
                <a:latin typeface="Times New Roman" panose="02020603050405020304" pitchFamily="18" charset="0"/>
              </a:rPr>
              <a:t>етпейді</a:t>
            </a:r>
            <a:r>
              <a:rPr lang="ru-RU" sz="1800" b="0" i="0" u="none" strike="noStrike" baseline="0" dirty="0">
                <a:latin typeface="Times New Roman" panose="02020603050405020304" pitchFamily="18" charset="0"/>
              </a:rPr>
              <a:t>; </a:t>
            </a:r>
          </a:p>
          <a:p>
            <a:r>
              <a:rPr lang="ru-RU" dirty="0"/>
              <a:t>3. </a:t>
            </a:r>
            <a:r>
              <a:rPr lang="ru-RU" dirty="0" err="1"/>
              <a:t>Нәтижелік</a:t>
            </a:r>
            <a:r>
              <a:rPr lang="ru-RU" dirty="0"/>
              <a:t> – </a:t>
            </a:r>
            <a:r>
              <a:rPr lang="ru-RU" dirty="0" err="1"/>
              <a:t>нақты</a:t>
            </a:r>
            <a:r>
              <a:rPr lang="ru-RU" dirty="0"/>
              <a:t> </a:t>
            </a:r>
            <a:r>
              <a:rPr lang="ru-RU" dirty="0" err="1"/>
              <a:t>қадамдар</a:t>
            </a:r>
            <a:r>
              <a:rPr lang="ru-RU" dirty="0"/>
              <a:t> саны бар алгоритм  </a:t>
            </a:r>
            <a:r>
              <a:rPr lang="ru-RU" dirty="0" err="1"/>
              <a:t>есепті</a:t>
            </a:r>
            <a:r>
              <a:rPr lang="ru-RU" dirty="0"/>
              <a:t> </a:t>
            </a:r>
            <a:r>
              <a:rPr lang="ru-RU" dirty="0" err="1"/>
              <a:t>шешуге</a:t>
            </a:r>
            <a:r>
              <a:rPr lang="ru-RU" dirty="0"/>
              <a:t> </a:t>
            </a:r>
            <a:r>
              <a:rPr lang="ru-RU" dirty="0" err="1"/>
              <a:t>әкелуі</a:t>
            </a:r>
            <a:r>
              <a:rPr lang="ru-RU" dirty="0"/>
              <a:t> керек;</a:t>
            </a:r>
          </a:p>
          <a:p>
            <a:pPr algn="l"/>
            <a:r>
              <a:rPr lang="ru-RU" dirty="0"/>
              <a:t>4. </a:t>
            </a:r>
            <a:r>
              <a:rPr lang="ru-RU" dirty="0" err="1"/>
              <a:t>Жалпылық</a:t>
            </a:r>
            <a:r>
              <a:rPr lang="ru-RU" dirty="0"/>
              <a:t> - </a:t>
            </a:r>
            <a:r>
              <a:rPr lang="ru-RU" dirty="0" err="1"/>
              <a:t>шешім</a:t>
            </a:r>
            <a:r>
              <a:rPr lang="ru-RU" dirty="0"/>
              <a:t> </a:t>
            </a:r>
            <a:r>
              <a:rPr lang="ru-RU" dirty="0" err="1"/>
              <a:t>алгоритмі</a:t>
            </a:r>
            <a:r>
              <a:rPr lang="ru-RU" dirty="0"/>
              <a:t> </a:t>
            </a:r>
            <a:r>
              <a:rPr lang="ru-RU" dirty="0" err="1"/>
              <a:t>жалпы</a:t>
            </a:r>
            <a:r>
              <a:rPr lang="ru-RU" dirty="0"/>
              <a:t> </a:t>
            </a:r>
            <a:r>
              <a:rPr lang="ru-RU" dirty="0" err="1"/>
              <a:t>түрде</a:t>
            </a:r>
            <a:r>
              <a:rPr lang="ru-RU" dirty="0"/>
              <a:t> </a:t>
            </a:r>
            <a:r>
              <a:rPr lang="ru-RU" dirty="0" err="1"/>
              <a:t>жасалады</a:t>
            </a:r>
            <a:r>
              <a:rPr lang="ru-RU" dirty="0"/>
              <a:t>, </a:t>
            </a:r>
            <a:r>
              <a:rPr lang="ru-RU" dirty="0" err="1"/>
              <a:t>яғни</a:t>
            </a:r>
            <a:r>
              <a:rPr lang="ru-RU" dirty="0"/>
              <a:t> </a:t>
            </a:r>
            <a:r>
              <a:rPr lang="ru-RU" dirty="0" err="1"/>
              <a:t>ол</a:t>
            </a:r>
            <a:r>
              <a:rPr lang="ru-RU" dirty="0"/>
              <a:t> тек </a:t>
            </a:r>
            <a:r>
              <a:rPr lang="ru-RU" dirty="0" err="1"/>
              <a:t>бастапқы</a:t>
            </a:r>
            <a:r>
              <a:rPr lang="ru-RU" dirty="0"/>
              <a:t> </a:t>
            </a:r>
            <a:r>
              <a:rPr lang="ru-RU" dirty="0" err="1"/>
              <a:t>деректермен</a:t>
            </a:r>
            <a:r>
              <a:rPr lang="ru-RU" dirty="0"/>
              <a:t> </a:t>
            </a:r>
            <a:r>
              <a:rPr lang="ru-RU" dirty="0" err="1"/>
              <a:t>ерекшеленетін</a:t>
            </a:r>
            <a:r>
              <a:rPr lang="ru-RU" dirty="0"/>
              <a:t> </a:t>
            </a:r>
            <a:r>
              <a:rPr lang="ru-RU" dirty="0" err="1"/>
              <a:t>кейбір</a:t>
            </a:r>
            <a:r>
              <a:rPr lang="ru-RU" dirty="0"/>
              <a:t> </a:t>
            </a:r>
            <a:r>
              <a:rPr lang="ru-RU" dirty="0" err="1"/>
              <a:t>есептер</a:t>
            </a:r>
            <a:r>
              <a:rPr lang="ru-RU" dirty="0"/>
              <a:t> </a:t>
            </a:r>
            <a:r>
              <a:rPr lang="ru-RU" dirty="0" err="1"/>
              <a:t>класын</a:t>
            </a:r>
            <a:r>
              <a:rPr lang="ru-RU" dirty="0"/>
              <a:t> </a:t>
            </a:r>
            <a:r>
              <a:rPr lang="ru-RU" dirty="0" err="1"/>
              <a:t>шешуге</a:t>
            </a:r>
            <a:r>
              <a:rPr lang="ru-RU" dirty="0"/>
              <a:t> </a:t>
            </a:r>
            <a:r>
              <a:rPr lang="ru-RU" dirty="0" err="1"/>
              <a:t>қолданылуы</a:t>
            </a:r>
            <a:r>
              <a:rPr lang="ru-RU" dirty="0"/>
              <a:t> керек.</a:t>
            </a:r>
          </a:p>
          <a:p>
            <a:pPr algn="l"/>
            <a:endParaRPr lang="ru-RU" dirty="0"/>
          </a:p>
          <a:p>
            <a:r>
              <a:rPr lang="ru-RU" sz="1800" b="0" i="0" u="none" strike="noStrike" baseline="0" dirty="0">
                <a:solidFill>
                  <a:srgbClr val="000000"/>
                </a:solidFill>
                <a:latin typeface="Times New Roman" panose="02020603050405020304" pitchFamily="18" charset="0"/>
              </a:rPr>
              <a:t> </a:t>
            </a:r>
            <a:r>
              <a:rPr lang="ru-RU" sz="1800" b="1" i="0" u="none" strike="noStrike" baseline="0" dirty="0" err="1">
                <a:solidFill>
                  <a:srgbClr val="000000"/>
                </a:solidFill>
                <a:latin typeface="Times New Roman" panose="02020603050405020304" pitchFamily="18" charset="0"/>
              </a:rPr>
              <a:t>Алгоритмдерді</a:t>
            </a:r>
            <a:r>
              <a:rPr lang="ru-RU" sz="1800" b="1" i="0" u="none" strike="noStrike" baseline="0" dirty="0">
                <a:solidFill>
                  <a:srgbClr val="000000"/>
                </a:solidFill>
                <a:latin typeface="Times New Roman" panose="02020603050405020304" pitchFamily="18" charset="0"/>
              </a:rPr>
              <a:t> </a:t>
            </a:r>
            <a:r>
              <a:rPr lang="ru-RU" sz="1800" b="1" i="0" u="none" strike="noStrike" baseline="0" dirty="0" err="1">
                <a:solidFill>
                  <a:srgbClr val="000000"/>
                </a:solidFill>
                <a:latin typeface="Times New Roman" panose="02020603050405020304" pitchFamily="18" charset="0"/>
              </a:rPr>
              <a:t>сипаттау</a:t>
            </a:r>
            <a:r>
              <a:rPr lang="ru-RU" sz="1800" b="1" i="0" u="none" strike="noStrike" baseline="0" dirty="0">
                <a:solidFill>
                  <a:srgbClr val="000000"/>
                </a:solidFill>
                <a:latin typeface="Times New Roman" panose="02020603050405020304" pitchFamily="18" charset="0"/>
              </a:rPr>
              <a:t> </a:t>
            </a:r>
            <a:r>
              <a:rPr lang="ru-RU" sz="1800" b="1" i="0" u="none" strike="noStrike" baseline="0" dirty="0" err="1">
                <a:solidFill>
                  <a:srgbClr val="000000"/>
                </a:solidFill>
                <a:latin typeface="Times New Roman" panose="02020603050405020304" pitchFamily="18" charset="0"/>
              </a:rPr>
              <a:t>тәсілдері</a:t>
            </a:r>
            <a:r>
              <a:rPr lang="ru-RU" sz="1800" b="1" i="0" u="none" strike="noStrike" baseline="0" dirty="0">
                <a:solidFill>
                  <a:srgbClr val="000000"/>
                </a:solidFill>
                <a:latin typeface="Times New Roman" panose="02020603050405020304" pitchFamily="18" charset="0"/>
              </a:rPr>
              <a:t> </a:t>
            </a:r>
            <a:endParaRPr lang="ru-RU" sz="1800" b="0" i="0" u="none" strike="noStrike" baseline="0" dirty="0">
              <a:solidFill>
                <a:srgbClr val="000000"/>
              </a:solidFill>
              <a:latin typeface="Times New Roman" panose="02020603050405020304" pitchFamily="18" charset="0"/>
            </a:endParaRPr>
          </a:p>
          <a:p>
            <a:r>
              <a:rPr lang="ru-RU" sz="1800" b="0" i="0" u="none" strike="noStrike" baseline="0" dirty="0" err="1">
                <a:solidFill>
                  <a:srgbClr val="000000"/>
                </a:solidFill>
                <a:latin typeface="Times New Roman" panose="02020603050405020304" pitchFamily="18" charset="0"/>
              </a:rPr>
              <a:t>сөздік</a:t>
            </a:r>
            <a:r>
              <a:rPr lang="ru-RU" sz="1800" b="0" i="0" u="none" strike="noStrike" baseline="0" dirty="0">
                <a:solidFill>
                  <a:srgbClr val="000000"/>
                </a:solidFill>
                <a:latin typeface="Times New Roman" panose="02020603050405020304" pitchFamily="18" charset="0"/>
              </a:rPr>
              <a:t>; </a:t>
            </a:r>
          </a:p>
          <a:p>
            <a:r>
              <a:rPr lang="ru-RU" sz="1800" b="0" i="0" u="none" strike="noStrike" baseline="0" dirty="0" err="1">
                <a:solidFill>
                  <a:srgbClr val="000000"/>
                </a:solidFill>
                <a:latin typeface="Times New Roman" panose="02020603050405020304" pitchFamily="18" charset="0"/>
              </a:rPr>
              <a:t>графикалық</a:t>
            </a:r>
            <a:r>
              <a:rPr lang="ru-RU" sz="1800" b="0" i="0" u="none" strike="noStrike" baseline="0" dirty="0">
                <a:solidFill>
                  <a:srgbClr val="000000"/>
                </a:solidFill>
                <a:latin typeface="Times New Roman" panose="02020603050405020304" pitchFamily="18" charset="0"/>
              </a:rPr>
              <a:t>; </a:t>
            </a:r>
          </a:p>
          <a:p>
            <a:r>
              <a:rPr lang="ru-RU" sz="1800" b="0" i="0" u="none" strike="noStrike" baseline="0" dirty="0" err="1">
                <a:solidFill>
                  <a:srgbClr val="000000"/>
                </a:solidFill>
                <a:latin typeface="Times New Roman" panose="02020603050405020304" pitchFamily="18" charset="0"/>
              </a:rPr>
              <a:t>кестелік</a:t>
            </a:r>
            <a:r>
              <a:rPr lang="ru-RU" sz="1800" b="0" i="0" u="none" strike="noStrike" baseline="0" dirty="0">
                <a:solidFill>
                  <a:srgbClr val="000000"/>
                </a:solidFill>
                <a:latin typeface="Times New Roman" panose="02020603050405020304" pitchFamily="18" charset="0"/>
              </a:rPr>
              <a:t>; </a:t>
            </a:r>
          </a:p>
          <a:p>
            <a:r>
              <a:rPr lang="ru-RU" sz="1800" b="0" i="0" u="none" strike="noStrike" baseline="0" dirty="0" err="1">
                <a:solidFill>
                  <a:srgbClr val="000000"/>
                </a:solidFill>
                <a:latin typeface="Times New Roman" panose="02020603050405020304" pitchFamily="18" charset="0"/>
              </a:rPr>
              <a:t>формулалық</a:t>
            </a:r>
            <a:r>
              <a:rPr lang="ru-RU" sz="1800" b="0" i="0" u="none" strike="noStrike" baseline="0" dirty="0">
                <a:solidFill>
                  <a:srgbClr val="000000"/>
                </a:solidFill>
                <a:latin typeface="Times New Roman" panose="02020603050405020304" pitchFamily="18" charset="0"/>
              </a:rPr>
              <a:t>. </a:t>
            </a:r>
            <a:endParaRPr lang="ru-KZ" dirty="0"/>
          </a:p>
        </p:txBody>
      </p:sp>
    </p:spTree>
    <p:extLst>
      <p:ext uri="{BB962C8B-B14F-4D97-AF65-F5344CB8AC3E}">
        <p14:creationId xmlns:p14="http://schemas.microsoft.com/office/powerpoint/2010/main" val="1782605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0E8151-738B-42CB-B0B4-02DAE45E1E1B}"/>
              </a:ext>
            </a:extLst>
          </p:cNvPr>
          <p:cNvSpPr>
            <a:spLocks noGrp="1"/>
          </p:cNvSpPr>
          <p:nvPr>
            <p:ph type="title"/>
          </p:nvPr>
        </p:nvSpPr>
        <p:spPr>
          <a:xfrm>
            <a:off x="460786" y="126361"/>
            <a:ext cx="10515600" cy="472440"/>
          </a:xfrm>
        </p:spPr>
        <p:txBody>
          <a:bodyPr/>
          <a:lstStyle/>
          <a:p>
            <a:r>
              <a:rPr lang="ru-RU" sz="1800" b="1" i="0" u="none" strike="noStrike" baseline="0" dirty="0">
                <a:solidFill>
                  <a:srgbClr val="000000"/>
                </a:solidFill>
                <a:latin typeface="Times New Roman" panose="02020603050405020304" pitchFamily="18" charset="0"/>
              </a:rPr>
              <a:t>1.2. </a:t>
            </a:r>
            <a:r>
              <a:rPr lang="ru-RU" sz="1800" b="1" i="0" u="none" strike="noStrike" baseline="0" dirty="0" err="1">
                <a:solidFill>
                  <a:srgbClr val="000000"/>
                </a:solidFill>
                <a:latin typeface="Times New Roman" panose="02020603050405020304" pitchFamily="18" charset="0"/>
              </a:rPr>
              <a:t>Функционалдық</a:t>
            </a:r>
            <a:r>
              <a:rPr lang="ru-RU" sz="1800" b="1" i="0" u="none" strike="noStrike" baseline="0" dirty="0">
                <a:solidFill>
                  <a:srgbClr val="000000"/>
                </a:solidFill>
                <a:latin typeface="Times New Roman" panose="02020603050405020304" pitchFamily="18" charset="0"/>
              </a:rPr>
              <a:t> </a:t>
            </a:r>
            <a:r>
              <a:rPr lang="ru-RU" sz="1800" b="1" i="0" u="none" strike="noStrike" baseline="0" dirty="0" err="1">
                <a:solidFill>
                  <a:srgbClr val="000000"/>
                </a:solidFill>
                <a:latin typeface="Times New Roman" panose="02020603050405020304" pitchFamily="18" charset="0"/>
              </a:rPr>
              <a:t>блоктардың</a:t>
            </a:r>
            <a:r>
              <a:rPr lang="ru-RU" sz="1800" b="1" i="0" u="none" strike="noStrike" baseline="0" dirty="0">
                <a:solidFill>
                  <a:srgbClr val="000000"/>
                </a:solidFill>
                <a:latin typeface="Times New Roman" panose="02020603050405020304" pitchFamily="18" charset="0"/>
              </a:rPr>
              <a:t> </a:t>
            </a:r>
            <a:r>
              <a:rPr lang="ru-RU" sz="1800" b="1" i="0" u="none" strike="noStrike" baseline="0" dirty="0" err="1">
                <a:solidFill>
                  <a:srgbClr val="000000"/>
                </a:solidFill>
                <a:latin typeface="Times New Roman" panose="02020603050405020304" pitchFamily="18" charset="0"/>
              </a:rPr>
              <a:t>қызметі</a:t>
            </a:r>
            <a:r>
              <a:rPr lang="ru-RU" sz="1800" b="1" i="0" u="none" strike="noStrike" baseline="0" dirty="0">
                <a:solidFill>
                  <a:srgbClr val="000000"/>
                </a:solidFill>
                <a:latin typeface="Times New Roman" panose="02020603050405020304" pitchFamily="18" charset="0"/>
              </a:rPr>
              <a:t>  </a:t>
            </a:r>
            <a:endParaRPr lang="ru-KZ" dirty="0"/>
          </a:p>
        </p:txBody>
      </p:sp>
      <p:sp>
        <p:nvSpPr>
          <p:cNvPr id="7" name="TextBox 6">
            <a:extLst>
              <a:ext uri="{FF2B5EF4-FFF2-40B4-BE49-F238E27FC236}">
                <a16:creationId xmlns:a16="http://schemas.microsoft.com/office/drawing/2014/main" id="{32C362D8-8BA5-4117-B375-5CFCFEA39FB7}"/>
              </a:ext>
            </a:extLst>
          </p:cNvPr>
          <p:cNvSpPr txBox="1"/>
          <p:nvPr/>
        </p:nvSpPr>
        <p:spPr>
          <a:xfrm>
            <a:off x="8999558" y="5213910"/>
            <a:ext cx="2743200" cy="923330"/>
          </a:xfrm>
          <a:prstGeom prst="rect">
            <a:avLst/>
          </a:prstGeom>
          <a:noFill/>
        </p:spPr>
        <p:txBody>
          <a:bodyPr wrap="square">
            <a:spAutoFit/>
          </a:bodyPr>
          <a:lstStyle/>
          <a:p>
            <a:r>
              <a:rPr lang="ru-KZ" dirty="0"/>
              <a:t>Блок-</a:t>
            </a:r>
            <a:r>
              <a:rPr lang="ru-KZ" dirty="0" err="1"/>
              <a:t>схемалардың</a:t>
            </a:r>
            <a:r>
              <a:rPr lang="ru-KZ" dirty="0"/>
              <a:t> </a:t>
            </a:r>
            <a:r>
              <a:rPr lang="ru-KZ" dirty="0" err="1"/>
              <a:t>негізгі</a:t>
            </a:r>
            <a:r>
              <a:rPr lang="ru-KZ" dirty="0"/>
              <a:t> </a:t>
            </a:r>
            <a:r>
              <a:rPr lang="ru-KZ" dirty="0" err="1"/>
              <a:t>қолданылатын</a:t>
            </a:r>
            <a:r>
              <a:rPr lang="ru-KZ" dirty="0"/>
              <a:t> </a:t>
            </a:r>
            <a:r>
              <a:rPr lang="ru-KZ" dirty="0" err="1"/>
              <a:t>функционалды</a:t>
            </a:r>
            <a:r>
              <a:rPr lang="ru-KZ" dirty="0"/>
              <a:t> </a:t>
            </a:r>
            <a:r>
              <a:rPr lang="ru-KZ" dirty="0" err="1"/>
              <a:t>блоктары</a:t>
            </a:r>
            <a:endParaRPr lang="ru-KZ" dirty="0"/>
          </a:p>
        </p:txBody>
      </p:sp>
      <p:pic>
        <p:nvPicPr>
          <p:cNvPr id="13" name="Рисунок 12">
            <a:extLst>
              <a:ext uri="{FF2B5EF4-FFF2-40B4-BE49-F238E27FC236}">
                <a16:creationId xmlns:a16="http://schemas.microsoft.com/office/drawing/2014/main" id="{6843118B-3576-4043-995F-911B0ED97EDA}"/>
              </a:ext>
            </a:extLst>
          </p:cNvPr>
          <p:cNvPicPr>
            <a:picLocks noChangeAspect="1"/>
          </p:cNvPicPr>
          <p:nvPr/>
        </p:nvPicPr>
        <p:blipFill>
          <a:blip r:embed="rId2"/>
          <a:stretch>
            <a:fillRect/>
          </a:stretch>
        </p:blipFill>
        <p:spPr>
          <a:xfrm>
            <a:off x="6095985" y="1182424"/>
            <a:ext cx="29" cy="4493151"/>
          </a:xfrm>
          <a:prstGeom prst="rect">
            <a:avLst/>
          </a:prstGeom>
        </p:spPr>
      </p:pic>
      <p:grpSp>
        <p:nvGrpSpPr>
          <p:cNvPr id="18" name="Группа 17">
            <a:extLst>
              <a:ext uri="{FF2B5EF4-FFF2-40B4-BE49-F238E27FC236}">
                <a16:creationId xmlns:a16="http://schemas.microsoft.com/office/drawing/2014/main" id="{A965CC92-0035-4DCF-AFC5-4C6F21119DB6}"/>
              </a:ext>
            </a:extLst>
          </p:cNvPr>
          <p:cNvGrpSpPr/>
          <p:nvPr/>
        </p:nvGrpSpPr>
        <p:grpSpPr>
          <a:xfrm>
            <a:off x="460786" y="524436"/>
            <a:ext cx="8467054" cy="6001442"/>
            <a:chOff x="600746" y="685801"/>
            <a:chExt cx="8467054" cy="6001442"/>
          </a:xfrm>
        </p:grpSpPr>
        <p:pic>
          <p:nvPicPr>
            <p:cNvPr id="5" name="Рисунок 4">
              <a:extLst>
                <a:ext uri="{FF2B5EF4-FFF2-40B4-BE49-F238E27FC236}">
                  <a16:creationId xmlns:a16="http://schemas.microsoft.com/office/drawing/2014/main" id="{CA0E2354-1B8E-42F9-A434-5488676D9FDC}"/>
                </a:ext>
              </a:extLst>
            </p:cNvPr>
            <p:cNvPicPr>
              <a:picLocks noChangeAspect="1"/>
            </p:cNvPicPr>
            <p:nvPr/>
          </p:nvPicPr>
          <p:blipFill>
            <a:blip r:embed="rId3"/>
            <a:stretch>
              <a:fillRect/>
            </a:stretch>
          </p:blipFill>
          <p:spPr>
            <a:xfrm>
              <a:off x="672464" y="685801"/>
              <a:ext cx="8395336" cy="5455921"/>
            </a:xfrm>
            <a:prstGeom prst="rect">
              <a:avLst/>
            </a:prstGeom>
          </p:spPr>
        </p:pic>
        <p:pic>
          <p:nvPicPr>
            <p:cNvPr id="17" name="Рисунок 16">
              <a:extLst>
                <a:ext uri="{FF2B5EF4-FFF2-40B4-BE49-F238E27FC236}">
                  <a16:creationId xmlns:a16="http://schemas.microsoft.com/office/drawing/2014/main" id="{34CA9C01-716C-4359-AFB2-EF441BA97DCB}"/>
                </a:ext>
              </a:extLst>
            </p:cNvPr>
            <p:cNvPicPr>
              <a:picLocks noChangeAspect="1"/>
            </p:cNvPicPr>
            <p:nvPr/>
          </p:nvPicPr>
          <p:blipFill>
            <a:blip r:embed="rId4"/>
            <a:stretch>
              <a:fillRect/>
            </a:stretch>
          </p:blipFill>
          <p:spPr>
            <a:xfrm>
              <a:off x="600746" y="6062349"/>
              <a:ext cx="8395336" cy="624894"/>
            </a:xfrm>
            <a:prstGeom prst="rect">
              <a:avLst/>
            </a:prstGeom>
          </p:spPr>
        </p:pic>
      </p:grpSp>
    </p:spTree>
    <p:extLst>
      <p:ext uri="{BB962C8B-B14F-4D97-AF65-F5344CB8AC3E}">
        <p14:creationId xmlns:p14="http://schemas.microsoft.com/office/powerpoint/2010/main" val="4205311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9DACA8-AE7C-46A2-B129-947528E941B1}"/>
              </a:ext>
            </a:extLst>
          </p:cNvPr>
          <p:cNvSpPr>
            <a:spLocks noGrp="1"/>
          </p:cNvSpPr>
          <p:nvPr>
            <p:ph type="title"/>
          </p:nvPr>
        </p:nvSpPr>
        <p:spPr>
          <a:xfrm>
            <a:off x="838200" y="365125"/>
            <a:ext cx="10515600" cy="518795"/>
          </a:xfrm>
        </p:spPr>
        <p:txBody>
          <a:bodyPr/>
          <a:lstStyle/>
          <a:p>
            <a:r>
              <a:rPr lang="ru-RU" sz="1800" b="1" i="0" u="none" strike="noStrike" baseline="0" dirty="0">
                <a:solidFill>
                  <a:srgbClr val="000000"/>
                </a:solidFill>
                <a:latin typeface="Times New Roman" panose="02020603050405020304" pitchFamily="18" charset="0"/>
              </a:rPr>
              <a:t>1.3. </a:t>
            </a:r>
            <a:r>
              <a:rPr lang="ru-RU" sz="1800" b="1" i="0" u="none" strike="noStrike" baseline="0" dirty="0" err="1">
                <a:solidFill>
                  <a:srgbClr val="000000"/>
                </a:solidFill>
                <a:latin typeface="Times New Roman" panose="02020603050405020304" pitchFamily="18" charset="0"/>
              </a:rPr>
              <a:t>Есепті</a:t>
            </a:r>
            <a:r>
              <a:rPr lang="ru-RU" sz="1800" b="1" i="0" u="none" strike="noStrike" baseline="0" dirty="0">
                <a:solidFill>
                  <a:srgbClr val="000000"/>
                </a:solidFill>
                <a:latin typeface="Times New Roman" panose="02020603050405020304" pitchFamily="18" charset="0"/>
              </a:rPr>
              <a:t>  </a:t>
            </a:r>
            <a:r>
              <a:rPr lang="ru-RU" sz="1800" b="1" i="0" u="none" strike="noStrike" baseline="0" dirty="0" err="1">
                <a:solidFill>
                  <a:srgbClr val="000000"/>
                </a:solidFill>
                <a:latin typeface="Times New Roman" panose="02020603050405020304" pitchFamily="18" charset="0"/>
              </a:rPr>
              <a:t>шешудің</a:t>
            </a:r>
            <a:r>
              <a:rPr lang="ru-RU" sz="1800" b="1" i="0" u="none" strike="noStrike" baseline="0" dirty="0">
                <a:solidFill>
                  <a:srgbClr val="000000"/>
                </a:solidFill>
                <a:latin typeface="Times New Roman" panose="02020603050405020304" pitchFamily="18" charset="0"/>
              </a:rPr>
              <a:t> </a:t>
            </a:r>
            <a:r>
              <a:rPr lang="ru-RU" sz="1800" b="1" i="0" u="none" strike="noStrike" baseline="0" dirty="0" err="1">
                <a:solidFill>
                  <a:srgbClr val="000000"/>
                </a:solidFill>
                <a:latin typeface="Times New Roman" panose="02020603050405020304" pitchFamily="18" charset="0"/>
              </a:rPr>
              <a:t>негізгі</a:t>
            </a:r>
            <a:r>
              <a:rPr lang="ru-RU" sz="1800" b="1" i="0" u="none" strike="noStrike" baseline="0" dirty="0">
                <a:solidFill>
                  <a:srgbClr val="000000"/>
                </a:solidFill>
                <a:latin typeface="Times New Roman" panose="02020603050405020304" pitchFamily="18" charset="0"/>
              </a:rPr>
              <a:t> </a:t>
            </a:r>
            <a:r>
              <a:rPr lang="ru-RU" sz="1800" b="1" i="0" u="none" strike="noStrike" baseline="0" dirty="0" err="1">
                <a:solidFill>
                  <a:srgbClr val="000000"/>
                </a:solidFill>
                <a:latin typeface="Times New Roman" panose="02020603050405020304" pitchFamily="18" charset="0"/>
              </a:rPr>
              <a:t>кезеңдері</a:t>
            </a:r>
            <a:r>
              <a:rPr lang="ru-RU" sz="1800" b="1" i="0" u="none" strike="noStrike" baseline="0" dirty="0">
                <a:solidFill>
                  <a:srgbClr val="000000"/>
                </a:solidFill>
                <a:latin typeface="Times New Roman" panose="02020603050405020304" pitchFamily="18" charset="0"/>
              </a:rPr>
              <a:t> </a:t>
            </a:r>
            <a:endParaRPr lang="ru-KZ" dirty="0"/>
          </a:p>
        </p:txBody>
      </p:sp>
      <p:sp>
        <p:nvSpPr>
          <p:cNvPr id="3" name="Объект 2">
            <a:extLst>
              <a:ext uri="{FF2B5EF4-FFF2-40B4-BE49-F238E27FC236}">
                <a16:creationId xmlns:a16="http://schemas.microsoft.com/office/drawing/2014/main" id="{49524D8B-7898-49FC-B525-D93682CF6B8F}"/>
              </a:ext>
            </a:extLst>
          </p:cNvPr>
          <p:cNvSpPr>
            <a:spLocks noGrp="1"/>
          </p:cNvSpPr>
          <p:nvPr>
            <p:ph idx="1"/>
          </p:nvPr>
        </p:nvSpPr>
        <p:spPr>
          <a:xfrm>
            <a:off x="457200" y="883920"/>
            <a:ext cx="10515600" cy="5364480"/>
          </a:xfrm>
        </p:spPr>
        <p:txBody>
          <a:bodyPr>
            <a:noAutofit/>
          </a:bodyPr>
          <a:lstStyle/>
          <a:p>
            <a:r>
              <a:rPr lang="ru-RU" sz="1600" b="0" i="0" u="none" strike="noStrike" baseline="0" dirty="0" err="1">
                <a:solidFill>
                  <a:srgbClr val="000000"/>
                </a:solidFill>
                <a:latin typeface="Times New Roman" panose="02020603050405020304" pitchFamily="18" charset="0"/>
              </a:rPr>
              <a:t>Бағдарламалау</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ортасында</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белгілі</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бір</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мәселені</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шешу</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процесі</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әдетте</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бірнеше</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кезеңнен</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тұрады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олардың</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бір</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бөлігін</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пайдаланушы</a:t>
            </a:r>
            <a:r>
              <a:rPr lang="ru-RU" sz="1600" b="0" i="0" u="none" strike="noStrike" baseline="0" dirty="0">
                <a:solidFill>
                  <a:srgbClr val="000000"/>
                </a:solidFill>
                <a:latin typeface="Times New Roman" panose="02020603050405020304" pitchFamily="18" charset="0"/>
              </a:rPr>
              <a:t>, ал </a:t>
            </a:r>
            <a:r>
              <a:rPr lang="ru-RU" sz="1600" b="0" i="0" u="none" strike="noStrike" baseline="0" dirty="0" err="1">
                <a:solidFill>
                  <a:srgbClr val="000000"/>
                </a:solidFill>
                <a:latin typeface="Times New Roman" panose="02020603050405020304" pitchFamily="18" charset="0"/>
              </a:rPr>
              <a:t>бір</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бөлігін</a:t>
            </a:r>
            <a:r>
              <a:rPr lang="ru-RU" sz="1600" b="0" i="0" u="none" strike="noStrike" baseline="0" dirty="0">
                <a:solidFill>
                  <a:srgbClr val="000000"/>
                </a:solidFill>
                <a:latin typeface="Times New Roman" panose="02020603050405020304" pitchFamily="18" charset="0"/>
              </a:rPr>
              <a:t> компьютер </a:t>
            </a:r>
            <a:r>
              <a:rPr lang="ru-RU" sz="1600" b="0" i="0" u="none" strike="noStrike" baseline="0" dirty="0" err="1">
                <a:solidFill>
                  <a:srgbClr val="000000"/>
                </a:solidFill>
                <a:latin typeface="Times New Roman" panose="02020603050405020304" pitchFamily="18" charset="0"/>
              </a:rPr>
              <a:t>орындайды</a:t>
            </a:r>
            <a:r>
              <a:rPr lang="ru-RU" sz="1600" b="0" i="0" u="none" strike="noStrike" baseline="0" dirty="0">
                <a:solidFill>
                  <a:srgbClr val="000000"/>
                </a:solidFill>
                <a:latin typeface="Times New Roman" panose="02020603050405020304" pitchFamily="18" charset="0"/>
              </a:rPr>
              <a:t>. </a:t>
            </a:r>
          </a:p>
          <a:p>
            <a:r>
              <a:rPr lang="ru-RU" sz="1600" b="1" i="0" u="none" strike="noStrike" baseline="0" dirty="0">
                <a:solidFill>
                  <a:srgbClr val="000000"/>
                </a:solidFill>
                <a:latin typeface="Times New Roman" panose="02020603050405020304" pitchFamily="18" charset="0"/>
              </a:rPr>
              <a:t>І-</a:t>
            </a:r>
            <a:r>
              <a:rPr lang="ru-RU" sz="1600" b="1" i="0" u="none" strike="noStrike" baseline="0" dirty="0" err="1">
                <a:solidFill>
                  <a:srgbClr val="000000"/>
                </a:solidFill>
                <a:latin typeface="Times New Roman" panose="02020603050405020304" pitchFamily="18" charset="0"/>
              </a:rPr>
              <a:t>ші</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кезеңі</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Міндеттің</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қойылуы</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мәселенің</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жалпы</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тұжырымы</a:t>
            </a:r>
            <a:r>
              <a:rPr lang="ru-RU" sz="1600" b="1" i="0" u="none" strike="noStrike" baseline="0" dirty="0">
                <a:solidFill>
                  <a:srgbClr val="000000"/>
                </a:solidFill>
                <a:latin typeface="Times New Roman" panose="02020603050405020304" pitchFamily="18" charset="0"/>
              </a:rPr>
              <a:t>). </a:t>
            </a:r>
          </a:p>
          <a:p>
            <a:pPr marL="0" indent="0">
              <a:buNone/>
            </a:pPr>
            <a:r>
              <a:rPr lang="ru-RU" sz="1600" b="1"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Бұл</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кезеңде</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есептің</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мақсаты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сипатталады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бастапқы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деректер</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тізімі</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жасалады</a:t>
            </a:r>
            <a:r>
              <a:rPr lang="ru-RU" sz="1600" b="0" i="0" u="none" strike="noStrike" baseline="0" dirty="0">
                <a:solidFill>
                  <a:srgbClr val="000000"/>
                </a:solidFill>
                <a:latin typeface="Times New Roman" panose="02020603050405020304" pitchFamily="18" charset="0"/>
              </a:rPr>
              <a:t>. </a:t>
            </a:r>
          </a:p>
          <a:p>
            <a:r>
              <a:rPr lang="ru-RU" sz="1600" b="1" i="0" u="none" strike="noStrike" baseline="0" dirty="0">
                <a:solidFill>
                  <a:srgbClr val="000000"/>
                </a:solidFill>
                <a:latin typeface="Times New Roman" panose="02020603050405020304" pitchFamily="18" charset="0"/>
              </a:rPr>
              <a:t>ІІ-</a:t>
            </a:r>
            <a:r>
              <a:rPr lang="ru-RU" sz="1600" b="1" i="0" u="none" strike="noStrike" baseline="0" dirty="0" err="1">
                <a:solidFill>
                  <a:srgbClr val="000000"/>
                </a:solidFill>
                <a:latin typeface="Times New Roman" panose="02020603050405020304" pitchFamily="18" charset="0"/>
              </a:rPr>
              <a:t>ші</a:t>
            </a:r>
            <a:r>
              <a:rPr lang="ru-RU" sz="1600" b="1"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кезең</a:t>
            </a:r>
            <a:r>
              <a:rPr lang="ru-RU" sz="1600" b="1" i="0" u="none" strike="noStrike" baseline="0" dirty="0" err="1">
                <a:solidFill>
                  <a:srgbClr val="000000"/>
                </a:solidFill>
                <a:latin typeface="Times New Roman" panose="02020603050405020304" pitchFamily="18" charset="0"/>
              </a:rPr>
              <a:t>де</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Математикалық</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модельді</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әзірлеу</a:t>
            </a:r>
            <a:r>
              <a:rPr lang="ru-RU" sz="1600" b="1" i="0" u="none" strike="noStrike" baseline="0" dirty="0">
                <a:solidFill>
                  <a:srgbClr val="000000"/>
                </a:solidFill>
                <a:latin typeface="Times New Roman" panose="02020603050405020304" pitchFamily="18" charset="0"/>
              </a:rPr>
              <a:t>.  </a:t>
            </a:r>
          </a:p>
          <a:p>
            <a:pPr marL="0" indent="0">
              <a:buNone/>
            </a:pPr>
            <a:r>
              <a:rPr lang="ru-RU" sz="1600" b="1"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Бұл</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кезеңнің</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мақсаты-деректер</a:t>
            </a:r>
            <a:r>
              <a:rPr lang="ru-RU" sz="1600" b="0" i="0" u="none" strike="noStrike" baseline="0" dirty="0">
                <a:solidFill>
                  <a:srgbClr val="000000"/>
                </a:solidFill>
                <a:latin typeface="Times New Roman" panose="02020603050405020304" pitchFamily="18" charset="0"/>
              </a:rPr>
              <a:t> мен </a:t>
            </a:r>
            <a:r>
              <a:rPr lang="ru-RU" sz="1600" b="0" i="0" u="none" strike="noStrike" baseline="0" dirty="0" err="1">
                <a:solidFill>
                  <a:srgbClr val="000000"/>
                </a:solidFill>
                <a:latin typeface="Times New Roman" panose="02020603050405020304" pitchFamily="18" charset="0"/>
              </a:rPr>
              <a:t>ізделетін</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нәтижелер</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арасындағы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формалды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байланыстарды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орнату</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Кезең</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есептеу</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формулаларын</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немесе</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функционалдық</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тәуелділіктерді</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жазудан</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тұрады</a:t>
            </a:r>
            <a:r>
              <a:rPr lang="ru-RU" sz="1600" b="0" i="0" u="none" strike="noStrike" baseline="0" dirty="0">
                <a:solidFill>
                  <a:srgbClr val="000000"/>
                </a:solidFill>
                <a:latin typeface="Times New Roman" panose="02020603050405020304" pitchFamily="18" charset="0"/>
              </a:rPr>
              <a:t>. </a:t>
            </a:r>
          </a:p>
          <a:p>
            <a:r>
              <a:rPr lang="ru-RU" sz="1600" b="1" i="0" u="none" strike="noStrike" baseline="0" dirty="0">
                <a:solidFill>
                  <a:srgbClr val="000000"/>
                </a:solidFill>
                <a:latin typeface="Times New Roman" panose="02020603050405020304" pitchFamily="18" charset="0"/>
              </a:rPr>
              <a:t>ІІІ-</a:t>
            </a:r>
            <a:r>
              <a:rPr lang="ru-RU" sz="1600" b="1" i="0" u="none" strike="noStrike" baseline="0" dirty="0" err="1">
                <a:solidFill>
                  <a:srgbClr val="000000"/>
                </a:solidFill>
                <a:latin typeface="Times New Roman" panose="02020603050405020304" pitchFamily="18" charset="0"/>
              </a:rPr>
              <a:t>ші</a:t>
            </a:r>
            <a:r>
              <a:rPr lang="ru-RU" sz="1600" b="1"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кезең</a:t>
            </a:r>
            <a:r>
              <a:rPr lang="ru-RU" sz="1600" b="1" i="0" u="none" strike="noStrike" baseline="0" dirty="0" err="1">
                <a:solidFill>
                  <a:srgbClr val="000000"/>
                </a:solidFill>
                <a:latin typeface="Times New Roman" panose="02020603050405020304" pitchFamily="18" charset="0"/>
              </a:rPr>
              <a:t>де</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Алгоритмді</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әзірлеу</a:t>
            </a:r>
            <a:r>
              <a:rPr lang="ru-RU" sz="1600" b="1" i="0" u="none" strike="noStrike" baseline="0" dirty="0">
                <a:solidFill>
                  <a:srgbClr val="000000"/>
                </a:solidFill>
                <a:latin typeface="Times New Roman" panose="02020603050405020304" pitchFamily="18" charset="0"/>
              </a:rPr>
              <a:t>. </a:t>
            </a:r>
          </a:p>
          <a:p>
            <a:pPr marL="0" indent="0">
              <a:buNone/>
            </a:pPr>
            <a:r>
              <a:rPr lang="ru-RU" sz="1600" b="1"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Кезең</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іс-әрекеттердің</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реттілігін</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сипаттаудан</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тұрады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нәтижесінде</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есептің</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шешуі</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табылады</a:t>
            </a:r>
            <a:r>
              <a:rPr lang="ru-RU" sz="1600" b="0" i="0" u="none" strike="noStrike" baseline="0" dirty="0">
                <a:solidFill>
                  <a:srgbClr val="000000"/>
                </a:solidFill>
                <a:latin typeface="Times New Roman" panose="02020603050405020304" pitchFamily="18" charset="0"/>
              </a:rPr>
              <a:t>. </a:t>
            </a:r>
          </a:p>
          <a:p>
            <a:r>
              <a:rPr lang="en-US" sz="1600" b="1" i="0" u="none" strike="noStrike" baseline="0" dirty="0">
                <a:solidFill>
                  <a:srgbClr val="000000"/>
                </a:solidFill>
                <a:latin typeface="Times New Roman" panose="02020603050405020304" pitchFamily="18" charset="0"/>
              </a:rPr>
              <a:t>IV </a:t>
            </a:r>
            <a:r>
              <a:rPr lang="ru-RU" sz="1600" b="1" i="0" u="none" strike="noStrike" baseline="0" dirty="0" err="1">
                <a:solidFill>
                  <a:srgbClr val="000000"/>
                </a:solidFill>
                <a:latin typeface="Times New Roman" panose="02020603050405020304" pitchFamily="18" charset="0"/>
              </a:rPr>
              <a:t>ші</a:t>
            </a:r>
            <a:r>
              <a:rPr lang="ru-RU" sz="1600" b="1"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кезең</a:t>
            </a:r>
            <a:r>
              <a:rPr lang="ru-RU" sz="1600" b="1" i="0" u="none" strike="noStrike" baseline="0" dirty="0" err="1">
                <a:solidFill>
                  <a:srgbClr val="000000"/>
                </a:solidFill>
                <a:latin typeface="Times New Roman" panose="02020603050405020304" pitchFamily="18" charset="0"/>
              </a:rPr>
              <a:t>де</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Бағдарламаны</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әзірлеу</a:t>
            </a:r>
            <a:r>
              <a:rPr lang="ru-RU" sz="1600" b="1" i="0" u="none" strike="noStrike" baseline="0" dirty="0">
                <a:solidFill>
                  <a:srgbClr val="000000"/>
                </a:solidFill>
                <a:latin typeface="Times New Roman" panose="02020603050405020304" pitchFamily="18" charset="0"/>
              </a:rPr>
              <a:t>. </a:t>
            </a:r>
            <a:endParaRPr lang="ru-RU" sz="1600" b="0" i="0" u="none" strike="noStrike" baseline="0" dirty="0">
              <a:solidFill>
                <a:srgbClr val="000000"/>
              </a:solidFill>
              <a:latin typeface="Times New Roman" panose="02020603050405020304" pitchFamily="18" charset="0"/>
            </a:endParaRPr>
          </a:p>
          <a:p>
            <a:pPr marL="0" indent="0">
              <a:buNone/>
            </a:pP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Әзірленген</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алгоритмге</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толық</a:t>
            </a:r>
            <a:r>
              <a:rPr lang="ru-RU" sz="1600" dirty="0">
                <a:solidFill>
                  <a:srgbClr val="000000"/>
                </a:solidFill>
                <a:latin typeface="Times New Roman" panose="02020603050405020304" pitchFamily="18" charset="0"/>
              </a:rPr>
              <a:t> </a:t>
            </a:r>
            <a:r>
              <a:rPr lang="ru-RU" sz="1600" dirty="0" err="1">
                <a:solidFill>
                  <a:srgbClr val="000000"/>
                </a:solidFill>
                <a:latin typeface="Times New Roman" panose="02020603050405020304" pitchFamily="18" charset="0"/>
              </a:rPr>
              <a:t>сәйкес</a:t>
            </a:r>
            <a:r>
              <a:rPr lang="ru-RU" sz="160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бағдарлама</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әзірленед</a:t>
            </a:r>
            <a:r>
              <a:rPr lang="kk-KZ" sz="1600" dirty="0">
                <a:solidFill>
                  <a:srgbClr val="000000"/>
                </a:solidFill>
                <a:latin typeface="Times New Roman" panose="02020603050405020304" pitchFamily="18" charset="0"/>
              </a:rPr>
              <a:t>і</a:t>
            </a:r>
            <a:r>
              <a:rPr lang="ru-RU" sz="1600" b="0" i="0" u="none" strike="noStrike" baseline="0" dirty="0">
                <a:solidFill>
                  <a:srgbClr val="000000"/>
                </a:solidFill>
                <a:latin typeface="Times New Roman" panose="02020603050405020304" pitchFamily="18" charset="0"/>
              </a:rPr>
              <a:t>. </a:t>
            </a:r>
          </a:p>
          <a:p>
            <a:r>
              <a:rPr lang="ru-RU" sz="1600" b="1" i="0" u="none" strike="noStrike" baseline="0" dirty="0">
                <a:solidFill>
                  <a:srgbClr val="000000"/>
                </a:solidFill>
                <a:latin typeface="Times New Roman" panose="02020603050405020304" pitchFamily="18" charset="0"/>
              </a:rPr>
              <a:t>V-</a:t>
            </a:r>
            <a:r>
              <a:rPr lang="ru-RU" sz="1600" b="1" i="0" u="none" strike="noStrike" baseline="0" dirty="0" err="1">
                <a:solidFill>
                  <a:srgbClr val="000000"/>
                </a:solidFill>
                <a:latin typeface="Times New Roman" panose="02020603050405020304" pitchFamily="18" charset="0"/>
              </a:rPr>
              <a:t>ші</a:t>
            </a:r>
            <a:r>
              <a:rPr lang="ru-RU" sz="1600" b="1"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кезең</a:t>
            </a:r>
            <a:r>
              <a:rPr lang="ru-RU" sz="1600" b="1" i="0" u="none" strike="noStrike" baseline="0" dirty="0" err="1">
                <a:solidFill>
                  <a:srgbClr val="000000"/>
                </a:solidFill>
                <a:latin typeface="Times New Roman" panose="02020603050405020304" pitchFamily="18" charset="0"/>
              </a:rPr>
              <a:t>де</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Бағдарламаны</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ретке</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келтіру</a:t>
            </a:r>
            <a:r>
              <a:rPr lang="ru-RU" sz="1600" b="1" i="0" u="none" strike="noStrike" baseline="0" dirty="0">
                <a:solidFill>
                  <a:srgbClr val="000000"/>
                </a:solidFill>
                <a:latin typeface="Times New Roman" panose="02020603050405020304" pitchFamily="18" charset="0"/>
              </a:rPr>
              <a:t>. </a:t>
            </a:r>
            <a:endParaRPr lang="ru-RU" sz="1600" b="0" i="0" u="none" strike="noStrike" baseline="0" dirty="0">
              <a:solidFill>
                <a:srgbClr val="000000"/>
              </a:solidFill>
              <a:latin typeface="Times New Roman" panose="02020603050405020304" pitchFamily="18" charset="0"/>
            </a:endParaRPr>
          </a:p>
          <a:p>
            <a:pPr marL="0" indent="0">
              <a:buNone/>
            </a:pP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Бағдарламадағы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қателерді</a:t>
            </a:r>
            <a:r>
              <a:rPr lang="ru-RU" sz="1600" b="0" i="0" u="none" strike="noStrike" baseline="0" dirty="0">
                <a:solidFill>
                  <a:srgbClr val="000000"/>
                </a:solidFill>
                <a:latin typeface="Times New Roman" panose="02020603050405020304" pitchFamily="18" charset="0"/>
              </a:rPr>
              <a:t> табу </a:t>
            </a:r>
            <a:r>
              <a:rPr lang="ru-RU" sz="1600" b="0" i="0" u="none" strike="noStrike" baseline="0" dirty="0" err="1">
                <a:solidFill>
                  <a:srgbClr val="000000"/>
                </a:solidFill>
                <a:latin typeface="Times New Roman" panose="02020603050405020304" pitchFamily="18" charset="0"/>
              </a:rPr>
              <a:t>және</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оларды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жою</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процесі</a:t>
            </a:r>
            <a:r>
              <a:rPr lang="ru-RU" sz="1600" b="0" i="0" u="none" strike="noStrike" baseline="0" dirty="0">
                <a:solidFill>
                  <a:srgbClr val="000000"/>
                </a:solidFill>
                <a:latin typeface="Times New Roman" panose="02020603050405020304" pitchFamily="18" charset="0"/>
              </a:rPr>
              <a:t>. </a:t>
            </a:r>
          </a:p>
          <a:p>
            <a:r>
              <a:rPr lang="en-US" sz="1600" b="1" i="0" u="none" strike="noStrike" baseline="0" dirty="0">
                <a:solidFill>
                  <a:srgbClr val="000000"/>
                </a:solidFill>
                <a:latin typeface="Times New Roman" panose="02020603050405020304" pitchFamily="18" charset="0"/>
              </a:rPr>
              <a:t>V</a:t>
            </a:r>
            <a:r>
              <a:rPr lang="ru-RU" sz="1600" b="1" i="0" u="none" strike="noStrike" baseline="0" dirty="0">
                <a:solidFill>
                  <a:srgbClr val="000000"/>
                </a:solidFill>
                <a:latin typeface="Times New Roman" panose="02020603050405020304" pitchFamily="18" charset="0"/>
              </a:rPr>
              <a:t>І- </a:t>
            </a:r>
            <a:r>
              <a:rPr lang="ru-RU" sz="1600" b="0" i="0" u="none" strike="noStrike" baseline="0" dirty="0" err="1">
                <a:solidFill>
                  <a:srgbClr val="000000"/>
                </a:solidFill>
                <a:latin typeface="Times New Roman" panose="02020603050405020304" pitchFamily="18" charset="0"/>
              </a:rPr>
              <a:t>кезең</a:t>
            </a:r>
            <a:r>
              <a:rPr lang="ru-RU" sz="1600" b="1" i="0" u="none" strike="noStrike" baseline="0" dirty="0" err="1">
                <a:solidFill>
                  <a:srgbClr val="000000"/>
                </a:solidFill>
                <a:latin typeface="Times New Roman" panose="02020603050405020304" pitchFamily="18" charset="0"/>
              </a:rPr>
              <a:t>де</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Нәтижелерді</a:t>
            </a:r>
            <a:r>
              <a:rPr lang="ru-RU" sz="1600" b="1" i="0" u="none" strike="noStrike" baseline="0" dirty="0">
                <a:solidFill>
                  <a:srgbClr val="000000"/>
                </a:solidFill>
                <a:latin typeface="Times New Roman" panose="02020603050405020304" pitchFamily="18" charset="0"/>
              </a:rPr>
              <a:t> </a:t>
            </a:r>
            <a:r>
              <a:rPr lang="ru-RU" sz="1600" b="1" i="0" u="none" strike="noStrike" baseline="0" dirty="0" err="1">
                <a:solidFill>
                  <a:srgbClr val="000000"/>
                </a:solidFill>
                <a:latin typeface="Times New Roman" panose="02020603050405020304" pitchFamily="18" charset="0"/>
              </a:rPr>
              <a:t>талдау</a:t>
            </a:r>
            <a:r>
              <a:rPr lang="ru-RU" sz="1600" b="1" i="0" u="none" strike="noStrike" baseline="0" dirty="0">
                <a:solidFill>
                  <a:srgbClr val="000000"/>
                </a:solidFill>
                <a:latin typeface="Times New Roman" panose="02020603050405020304" pitchFamily="18" charset="0"/>
              </a:rPr>
              <a:t>. </a:t>
            </a:r>
          </a:p>
          <a:p>
            <a:pPr marL="0" indent="0">
              <a:buNone/>
            </a:pPr>
            <a:r>
              <a:rPr lang="ru-RU" sz="1600" b="1"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Бағдарламаға</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өзгерістер</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енгізу</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қосымша</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есептеулер</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жүргізу</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немесе</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оларды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аяқтау</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қажеттілігі</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туралы</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шешім</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қабылдауға</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мүмкіндік</a:t>
            </a:r>
            <a:r>
              <a:rPr lang="ru-RU" sz="1600" b="0" i="0" u="none" strike="noStrike" baseline="0" dirty="0">
                <a:solidFill>
                  <a:srgbClr val="000000"/>
                </a:solidFill>
                <a:latin typeface="Times New Roman" panose="02020603050405020304" pitchFamily="18" charset="0"/>
              </a:rPr>
              <a:t> </a:t>
            </a:r>
            <a:r>
              <a:rPr lang="ru-RU" sz="1600" b="0" i="0" u="none" strike="noStrike" baseline="0" dirty="0" err="1">
                <a:solidFill>
                  <a:srgbClr val="000000"/>
                </a:solidFill>
                <a:latin typeface="Times New Roman" panose="02020603050405020304" pitchFamily="18" charset="0"/>
              </a:rPr>
              <a:t>береді</a:t>
            </a:r>
            <a:r>
              <a:rPr lang="ru-RU" sz="1600" b="0" i="0" u="none" strike="noStrike" baseline="0" dirty="0">
                <a:solidFill>
                  <a:srgbClr val="000000"/>
                </a:solidFill>
                <a:latin typeface="Times New Roman" panose="02020603050405020304" pitchFamily="18" charset="0"/>
              </a:rPr>
              <a:t>. </a:t>
            </a:r>
            <a:endParaRPr lang="ru-KZ" sz="1600" dirty="0"/>
          </a:p>
        </p:txBody>
      </p:sp>
    </p:spTree>
    <p:extLst>
      <p:ext uri="{BB962C8B-B14F-4D97-AF65-F5344CB8AC3E}">
        <p14:creationId xmlns:p14="http://schemas.microsoft.com/office/powerpoint/2010/main" val="3362772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D42958-21FE-4E31-8709-70A49008FAC4}"/>
              </a:ext>
            </a:extLst>
          </p:cNvPr>
          <p:cNvSpPr>
            <a:spLocks noGrp="1"/>
          </p:cNvSpPr>
          <p:nvPr>
            <p:ph type="title"/>
          </p:nvPr>
        </p:nvSpPr>
        <p:spPr/>
        <p:txBody>
          <a:bodyPr/>
          <a:lstStyle/>
          <a:p>
            <a:endParaRPr lang="ru-KZ"/>
          </a:p>
        </p:txBody>
      </p:sp>
      <p:sp>
        <p:nvSpPr>
          <p:cNvPr id="3" name="Объект 2">
            <a:extLst>
              <a:ext uri="{FF2B5EF4-FFF2-40B4-BE49-F238E27FC236}">
                <a16:creationId xmlns:a16="http://schemas.microsoft.com/office/drawing/2014/main" id="{1F8247A0-81D6-4A8E-9313-761104E9CBAE}"/>
              </a:ext>
            </a:extLst>
          </p:cNvPr>
          <p:cNvSpPr>
            <a:spLocks noGrp="1"/>
          </p:cNvSpPr>
          <p:nvPr>
            <p:ph idx="1"/>
          </p:nvPr>
        </p:nvSpPr>
        <p:spPr/>
        <p:txBody>
          <a:bodyPr/>
          <a:lstStyle/>
          <a:p>
            <a:endParaRPr lang="ru-KZ"/>
          </a:p>
        </p:txBody>
      </p:sp>
    </p:spTree>
    <p:extLst>
      <p:ext uri="{BB962C8B-B14F-4D97-AF65-F5344CB8AC3E}">
        <p14:creationId xmlns:p14="http://schemas.microsoft.com/office/powerpoint/2010/main" val="2528339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A570F40-10FE-49C4-A562-215F40A699E5}"/>
              </a:ext>
            </a:extLst>
          </p:cNvPr>
          <p:cNvSpPr/>
          <p:nvPr/>
        </p:nvSpPr>
        <p:spPr>
          <a:xfrm>
            <a:off x="905021" y="957213"/>
            <a:ext cx="10381957" cy="2246769"/>
          </a:xfrm>
          <a:prstGeom prst="rect">
            <a:avLst/>
          </a:prstGeom>
        </p:spPr>
        <p:txBody>
          <a:bodyPr wrap="square">
            <a:spAutoFit/>
          </a:bodyPr>
          <a:lstStyle/>
          <a:p>
            <a:pPr indent="450215" algn="just">
              <a:spcAft>
                <a:spcPts val="0"/>
              </a:spcAft>
            </a:pPr>
            <a:r>
              <a:rPr lang="kk-KZ" sz="2000" b="1" dirty="0">
                <a:latin typeface="Times New Roman" panose="02020603050405020304" pitchFamily="18" charset="0"/>
                <a:ea typeface="Times New Roman" panose="02020603050405020304" pitchFamily="18" charset="0"/>
              </a:rPr>
              <a:t>Алгоритмнің бірінші қасиеті</a:t>
            </a:r>
            <a:r>
              <a:rPr lang="kk-KZ" sz="2000" dirty="0">
                <a:latin typeface="Times New Roman" panose="02020603050405020304" pitchFamily="18" charset="0"/>
                <a:ea typeface="Times New Roman" panose="02020603050405020304" pitchFamily="18" charset="0"/>
              </a:rPr>
              <a:t> - </a:t>
            </a:r>
            <a:r>
              <a:rPr lang="kk-KZ" sz="2000" b="1" dirty="0">
                <a:latin typeface="Times New Roman" panose="02020603050405020304" pitchFamily="18" charset="0"/>
                <a:ea typeface="Times New Roman" panose="02020603050405020304" pitchFamily="18" charset="0"/>
              </a:rPr>
              <a:t>алгоритмнің аяқталуы</a:t>
            </a:r>
            <a:r>
              <a:rPr lang="kk-KZ" sz="2000" dirty="0">
                <a:latin typeface="Times New Roman" panose="02020603050405020304" pitchFamily="18" charset="0"/>
                <a:ea typeface="Times New Roman" panose="02020603050405020304" pitchFamily="18" charset="0"/>
              </a:rPr>
              <a:t>, яғни алгоритм қадамдардың соңғы санында аяқталуы тиіс. Сонымен бірге қадамдар саны өте көп болуы мүмкін, бірақ олар аяқталуы тиіс. </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b="1" dirty="0">
                <a:latin typeface="Times New Roman" panose="02020603050405020304" pitchFamily="18" charset="0"/>
                <a:ea typeface="Times New Roman" panose="02020603050405020304" pitchFamily="18" charset="0"/>
              </a:rPr>
              <a:t>Алгоритмнің екінші қасиеті - анықтылық, яғни алгоритмнің әрбір қадамы нақты анықталуы тиіс.</a:t>
            </a:r>
            <a:r>
              <a:rPr lang="kk-KZ" sz="2000" dirty="0">
                <a:latin typeface="Times New Roman" panose="02020603050405020304" pitchFamily="18" charset="0"/>
                <a:ea typeface="Times New Roman" panose="02020603050405020304" pitchFamily="18" charset="0"/>
              </a:rPr>
              <a:t> Мысалы, рецепте «Бір салым тұзды қосыңыз» нұсқауы саусақтардың өлшемі мен азық-түліктің көлемін ескермейді. </a:t>
            </a:r>
          </a:p>
          <a:p>
            <a:pPr indent="450215" algn="just">
              <a:spcAft>
                <a:spcPts val="0"/>
              </a:spcAft>
            </a:pPr>
            <a:endParaRPr lang="ru-RU" sz="20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7718589E-9C93-4C79-AEE0-886BA487C721}"/>
              </a:ext>
            </a:extLst>
          </p:cNvPr>
          <p:cNvSpPr/>
          <p:nvPr/>
        </p:nvSpPr>
        <p:spPr>
          <a:xfrm>
            <a:off x="977702" y="2850814"/>
            <a:ext cx="10480431" cy="707886"/>
          </a:xfrm>
          <a:prstGeom prst="rect">
            <a:avLst/>
          </a:prstGeom>
        </p:spPr>
        <p:txBody>
          <a:bodyPr wrap="square">
            <a:spAutoFit/>
          </a:bodyPr>
          <a:lstStyle/>
          <a:p>
            <a:r>
              <a:rPr lang="kk-KZ" sz="2000" b="1" dirty="0">
                <a:latin typeface="Times New Roman" panose="02020603050405020304" pitchFamily="18" charset="0"/>
                <a:ea typeface="Times New Roman" panose="02020603050405020304" pitchFamily="18" charset="0"/>
              </a:rPr>
              <a:t>Алгоритмнің үшінші қасиеті - тиімділік, яғни шешім қолданылатын ресурстардың ең аз шығынын жұмсап, тез және дұрыс орындалуы тиіс.</a:t>
            </a:r>
            <a:r>
              <a:rPr lang="kk-KZ" sz="2000" dirty="0">
                <a:latin typeface="Times New Roman" panose="02020603050405020304" pitchFamily="18" charset="0"/>
                <a:ea typeface="Times New Roman" panose="02020603050405020304" pitchFamily="18" charset="0"/>
              </a:rPr>
              <a:t> </a:t>
            </a:r>
            <a:endParaRPr lang="ru-RU" sz="2000" dirty="0"/>
          </a:p>
        </p:txBody>
      </p:sp>
      <p:sp>
        <p:nvSpPr>
          <p:cNvPr id="4" name="Прямоугольник 3">
            <a:extLst>
              <a:ext uri="{FF2B5EF4-FFF2-40B4-BE49-F238E27FC236}">
                <a16:creationId xmlns:a16="http://schemas.microsoft.com/office/drawing/2014/main" id="{C52434AC-BC0E-4591-91D4-5825860C863E}"/>
              </a:ext>
            </a:extLst>
          </p:cNvPr>
          <p:cNvSpPr/>
          <p:nvPr/>
        </p:nvSpPr>
        <p:spPr>
          <a:xfrm>
            <a:off x="928465" y="3558700"/>
            <a:ext cx="10578906" cy="2554545"/>
          </a:xfrm>
          <a:prstGeom prst="rect">
            <a:avLst/>
          </a:prstGeom>
        </p:spPr>
        <p:txBody>
          <a:bodyPr wrap="square">
            <a:spAutoFit/>
          </a:bodyPr>
          <a:lstStyle/>
          <a:p>
            <a:pPr indent="450215" algn="just">
              <a:spcAft>
                <a:spcPts val="0"/>
              </a:spcAft>
            </a:pPr>
            <a:r>
              <a:rPr lang="kk-KZ" sz="2000" b="1" dirty="0">
                <a:latin typeface="Times New Roman" panose="02020603050405020304" pitchFamily="18" charset="0"/>
                <a:ea typeface="Times New Roman" panose="02020603050405020304" pitchFamily="18" charset="0"/>
              </a:rPr>
              <a:t>Деректерді енгізуді ұйымдастыру мен бағдарламаны басқару процесі</a:t>
            </a:r>
            <a:r>
              <a:rPr lang="kk-KZ" sz="2000" dirty="0">
                <a:latin typeface="Times New Roman" panose="02020603050405020304" pitchFamily="18" charset="0"/>
                <a:ea typeface="Times New Roman" panose="02020603050405020304" pitchFamily="18" charset="0"/>
              </a:rPr>
              <a:t> </a:t>
            </a:r>
            <a:r>
              <a:rPr lang="kk-KZ" sz="2000" b="1" dirty="0">
                <a:latin typeface="Times New Roman" panose="02020603050405020304" pitchFamily="18" charset="0"/>
                <a:ea typeface="Times New Roman" panose="02020603050405020304" pitchFamily="18" charset="0"/>
              </a:rPr>
              <a:t>алгоритмнің қазіргі кездегі ұғымында алгоритмнің жеке қасиеті болып бөлінді.</a:t>
            </a:r>
            <a:r>
              <a:rPr lang="kk-KZ" sz="2000" dirty="0">
                <a:latin typeface="Times New Roman" panose="02020603050405020304" pitchFamily="18" charset="0"/>
                <a:ea typeface="Times New Roman" panose="02020603050405020304" pitchFamily="18" charset="0"/>
              </a:rPr>
              <a:t> Бұл қасиет көбінесе </a:t>
            </a:r>
            <a:r>
              <a:rPr lang="kk-KZ" sz="2000" i="1" dirty="0">
                <a:latin typeface="Times New Roman" panose="02020603050405020304" pitchFamily="18" charset="0"/>
                <a:ea typeface="Times New Roman" panose="02020603050405020304" pitchFamily="18" charset="0"/>
              </a:rPr>
              <a:t>«Пайдаланушының деректерді енгізу интерфейсін»</a:t>
            </a:r>
            <a:r>
              <a:rPr lang="kk-KZ" sz="2000" dirty="0">
                <a:latin typeface="Times New Roman" panose="02020603050405020304" pitchFamily="18" charset="0"/>
                <a:ea typeface="Times New Roman" panose="02020603050405020304" pitchFamily="18" charset="0"/>
              </a:rPr>
              <a:t> анықтайды, яғни бағдарламаны пайдалану барысында деректерді енгізу мүмкіндігі. </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kk-KZ" sz="2000" dirty="0">
                <a:latin typeface="Times New Roman" panose="02020603050405020304" pitchFamily="18" charset="0"/>
                <a:ea typeface="Times New Roman" panose="02020603050405020304" pitchFamily="18" charset="0"/>
              </a:rPr>
              <a:t> Алгоритмнің соңғы қасиеті </a:t>
            </a:r>
            <a:r>
              <a:rPr lang="kk-KZ" sz="2000" b="1" dirty="0">
                <a:latin typeface="Times New Roman" panose="02020603050405020304" pitchFamily="18" charset="0"/>
                <a:ea typeface="Times New Roman" panose="02020603050405020304" pitchFamily="18" charset="0"/>
              </a:rPr>
              <a:t>бағдарлама жұмысының нәтижелерін шығаруды анықтайды</a:t>
            </a:r>
            <a:r>
              <a:rPr lang="kk-KZ" sz="2000" dirty="0">
                <a:latin typeface="Times New Roman" panose="02020603050405020304" pitchFamily="18" charset="0"/>
                <a:ea typeface="Times New Roman" panose="02020603050405020304" pitchFamily="18" charset="0"/>
              </a:rPr>
              <a:t>. Олар технологиялық процестер бойынша суреттер, кесте, график, кейбір цифрлық немесе аналогты мәндер, апаттық жағдайлардың дыбыстық сигналдары болуы мүмкін, т.б.. </a:t>
            </a:r>
            <a:endParaRPr lang="ru-RU" sz="2000" dirty="0">
              <a:latin typeface="Times New Roman" panose="02020603050405020304" pitchFamily="18" charset="0"/>
              <a:ea typeface="Times New Roman" panose="02020603050405020304" pitchFamily="18" charset="0"/>
            </a:endParaRPr>
          </a:p>
        </p:txBody>
      </p:sp>
      <p:sp>
        <p:nvSpPr>
          <p:cNvPr id="5" name="Прямоугольник 4">
            <a:extLst>
              <a:ext uri="{FF2B5EF4-FFF2-40B4-BE49-F238E27FC236}">
                <a16:creationId xmlns:a16="http://schemas.microsoft.com/office/drawing/2014/main" id="{D59E0EF5-CE0F-4B34-AF5B-8EDC6D1184B6}"/>
              </a:ext>
            </a:extLst>
          </p:cNvPr>
          <p:cNvSpPr/>
          <p:nvPr/>
        </p:nvSpPr>
        <p:spPr>
          <a:xfrm>
            <a:off x="211015" y="495548"/>
            <a:ext cx="4193713"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Алгоритм туралы түсінік</a:t>
            </a:r>
            <a:endParaRPr lang="ru-RU" sz="2400" b="1" dirty="0">
              <a:latin typeface="Times New Roman" panose="02020603050405020304" pitchFamily="18" charset="0"/>
              <a:ea typeface="Times New Roman" panose="02020603050405020304" pitchFamily="18" charset="0"/>
            </a:endParaRPr>
          </a:p>
        </p:txBody>
      </p:sp>
      <p:sp>
        <p:nvSpPr>
          <p:cNvPr id="6" name="Прямоугольник 5">
            <a:extLst>
              <a:ext uri="{FF2B5EF4-FFF2-40B4-BE49-F238E27FC236}">
                <a16:creationId xmlns:a16="http://schemas.microsoft.com/office/drawing/2014/main" id="{0D7809FB-6902-427D-8165-7584E2DA189B}"/>
              </a:ext>
            </a:extLst>
          </p:cNvPr>
          <p:cNvSpPr/>
          <p:nvPr/>
        </p:nvSpPr>
        <p:spPr>
          <a:xfrm>
            <a:off x="4185326" y="79275"/>
            <a:ext cx="3601948" cy="523220"/>
          </a:xfrm>
          <a:prstGeom prst="rect">
            <a:avLst/>
          </a:prstGeom>
        </p:spPr>
        <p:txBody>
          <a:bodyPr wrap="none">
            <a:spAutoFit/>
          </a:bodyPr>
          <a:lstStyle/>
          <a:p>
            <a:pPr marR="179705" indent="450215" algn="ctr">
              <a:spcAft>
                <a:spcPts val="0"/>
              </a:spcAft>
            </a:pPr>
            <a:r>
              <a:rPr lang="kk-KZ" sz="2800" b="1" dirty="0">
                <a:latin typeface="Times New Roman" panose="02020603050405020304" pitchFamily="18" charset="0"/>
                <a:ea typeface="Times New Roman" panose="02020603050405020304" pitchFamily="18" charset="0"/>
              </a:rPr>
              <a:t>C#  тіліне кіріспе</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62499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D2D60C7-A7C2-4C11-B0DA-B9A58B8A80B5}"/>
              </a:ext>
            </a:extLst>
          </p:cNvPr>
          <p:cNvSpPr/>
          <p:nvPr/>
        </p:nvSpPr>
        <p:spPr>
          <a:xfrm>
            <a:off x="335503" y="318254"/>
            <a:ext cx="4937314" cy="400110"/>
          </a:xfrm>
          <a:prstGeom prst="rect">
            <a:avLst/>
          </a:prstGeom>
        </p:spPr>
        <p:txBody>
          <a:bodyPr wrap="none">
            <a:spAutoFit/>
          </a:bodyPr>
          <a:lstStyle/>
          <a:p>
            <a:pPr indent="450215" algn="ctr">
              <a:spcBef>
                <a:spcPts val="900"/>
              </a:spcBef>
              <a:spcAft>
                <a:spcPts val="600"/>
              </a:spcAft>
            </a:pPr>
            <a:r>
              <a:rPr lang="kk-KZ" sz="2000" b="1" dirty="0">
                <a:latin typeface="Times New Roman" panose="02020603050405020304" pitchFamily="18" charset="0"/>
                <a:ea typeface="Times New Roman" panose="02020603050405020304" pitchFamily="18" charset="0"/>
              </a:rPr>
              <a:t>Есепті шешу алгоритмін құру кезеңі </a:t>
            </a:r>
            <a:endParaRPr lang="ru-RU" sz="20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728E1B48-1483-4081-B52E-D9658D3A1DA2}"/>
              </a:ext>
            </a:extLst>
          </p:cNvPr>
          <p:cNvSpPr/>
          <p:nvPr/>
        </p:nvSpPr>
        <p:spPr>
          <a:xfrm>
            <a:off x="548126" y="718364"/>
            <a:ext cx="11095748" cy="5355312"/>
          </a:xfrm>
          <a:prstGeom prst="rect">
            <a:avLst/>
          </a:prstGeom>
        </p:spPr>
        <p:txBody>
          <a:bodyPr wrap="square">
            <a:spAutoFit/>
          </a:bodyPr>
          <a:lstStyle/>
          <a:p>
            <a:pPr indent="450215" algn="just">
              <a:spcAft>
                <a:spcPts val="0"/>
              </a:spcAft>
            </a:pPr>
            <a:r>
              <a:rPr lang="kk-KZ" dirty="0">
                <a:latin typeface="Times New Roman" panose="02020603050405020304" pitchFamily="18" charset="0"/>
                <a:ea typeface="Times New Roman" panose="02020603050405020304" pitchFamily="18" charset="0"/>
              </a:rPr>
              <a:t>1 Есепті шешу алгоритмін құру есепті талдаудан басталады, яғни есептің мәнін анық түсіну керек. </a:t>
            </a:r>
          </a:p>
          <a:p>
            <a:pPr indent="450215" algn="just">
              <a:spcAft>
                <a:spcPts val="0"/>
              </a:spcAft>
            </a:pPr>
            <a:r>
              <a:rPr lang="kk-KZ" dirty="0">
                <a:latin typeface="Times New Roman" panose="02020603050405020304" pitchFamily="18" charset="0"/>
                <a:ea typeface="Times New Roman" panose="02020603050405020304" pitchFamily="18" charset="0"/>
              </a:rPr>
              <a:t>Есепті талдаудан кейін ғана </a:t>
            </a:r>
            <a:r>
              <a:rPr lang="kk-KZ" b="1" dirty="0">
                <a:latin typeface="Times New Roman" panose="02020603050405020304" pitchFamily="18" charset="0"/>
                <a:ea typeface="Times New Roman" panose="02020603050405020304" pitchFamily="18" charset="0"/>
              </a:rPr>
              <a:t>алгоритмді дайындауды </a:t>
            </a:r>
            <a:r>
              <a:rPr lang="kk-KZ" dirty="0">
                <a:latin typeface="Times New Roman" panose="02020603050405020304" pitchFamily="18" charset="0"/>
                <a:ea typeface="Times New Roman" panose="02020603050405020304" pitchFamily="18" charset="0"/>
              </a:rPr>
              <a:t>– </a:t>
            </a:r>
            <a:r>
              <a:rPr lang="kk-KZ" b="1" dirty="0">
                <a:latin typeface="Times New Roman" panose="02020603050405020304" pitchFamily="18" charset="0"/>
                <a:ea typeface="Times New Roman" panose="02020603050405020304" pitchFamily="18" charset="0"/>
              </a:rPr>
              <a:t>есепті шешетін ретті қадамдарды құруды </a:t>
            </a:r>
            <a:r>
              <a:rPr lang="kk-KZ" dirty="0">
                <a:latin typeface="Times New Roman" panose="02020603050405020304" pitchFamily="18" charset="0"/>
                <a:ea typeface="Times New Roman" panose="02020603050405020304" pitchFamily="18" charset="0"/>
              </a:rPr>
              <a:t>бастауға болады.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Есепті шешу алгоритмін құру бойынша соңғы жұмыс – </a:t>
            </a:r>
            <a:r>
              <a:rPr lang="kk-KZ" b="1" dirty="0">
                <a:latin typeface="Times New Roman" panose="02020603050405020304" pitchFamily="18" charset="0"/>
                <a:ea typeface="Times New Roman" panose="02020603050405020304" pitchFamily="18" charset="0"/>
              </a:rPr>
              <a:t>алгоритмді тексеру.</a:t>
            </a:r>
            <a:endParaRPr lang="ru-RU"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dirty="0">
                <a:latin typeface="Times New Roman" panose="02020603050405020304" pitchFamily="18" charset="0"/>
                <a:ea typeface="Times New Roman" panose="02020603050405020304" pitchFamily="18" charset="0"/>
              </a:rPr>
              <a:t>2 Есепті шешу алгоритмін құру кезеңінде алгоритм айқын болмаса, онда есептің шешімін бір-бірімен байланысқан жеке бағыныңқы есептерге немесе блогтарға бөлу керек. Әрбір блог үзінділерге бөлінуі мүмкін және ол әрбір үзіндінің орындау алгоритмі айқындалғанға дейін қайталанады. Есепті шешу кезінде жеке үзінділердің алгоритмдері есептің жалпы шешімін сипаттайтын бір алгоритмге біріктіріледі. </a:t>
            </a:r>
            <a:endParaRPr lang="ru-RU"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dirty="0">
                <a:latin typeface="Times New Roman" panose="02020603050405020304" pitchFamily="18" charset="0"/>
                <a:ea typeface="Times New Roman" panose="02020603050405020304" pitchFamily="18" charset="0"/>
              </a:rPr>
              <a:t>Алгоритмді құрудың бұл кезеңі ең маңызды болып табылады, өйткені осы кезеңде есепті шешудің барлық мүмкін нұсқалары қарастырылуы керек. Әсіресе ол шешмнің алгоритмі анық емес, ауқымды немесе логикалық күрделі есептерді шешу кезінде керек. </a:t>
            </a:r>
            <a:endParaRPr lang="ru-RU"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dirty="0">
                <a:latin typeface="Times New Roman" panose="02020603050405020304" pitchFamily="18" charset="0"/>
                <a:ea typeface="Times New Roman" panose="02020603050405020304" pitchFamily="18" charset="0"/>
              </a:rPr>
              <a:t>Қарапайым, бағдарламаларды құру кезінде есепті шешу алгоритмі интуитивті түрде анықталады немесе сіз оның алгоритм екенін білмей-ақ «есіңізде ұстап жүресіз». Осындай есептерді қарастырған кезде біз оның орындалуын ғана қарастырамыз.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3 Алгоритмді құру кезінде есеп шешімінің түрлі нұсқалары болуы мүмкін, сондықтан шешімнің ең дұрыс нұсқасын таңдау үшін «алгоритмнің талдауын» жүргізе білу керек. </a:t>
            </a:r>
          </a:p>
          <a:p>
            <a:pPr indent="450215" algn="just"/>
            <a:r>
              <a:rPr lang="kk-KZ" b="1" dirty="0"/>
              <a:t>Алгоритмді құру нәтижесі болып алгоритмнің сипаттамасы немесе оның құрылымдық схемасы есептеледі.</a:t>
            </a:r>
            <a:endParaRPr lang="ru-RU" dirty="0"/>
          </a:p>
          <a:p>
            <a:pPr indent="450215" algn="just">
              <a:spcAft>
                <a:spcPts val="0"/>
              </a:spcAft>
            </a:pPr>
            <a:endParaRPr lang="ru-RU"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2532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7FEA6AB-C273-458F-9236-F2E43A29FEA6}"/>
              </a:ext>
            </a:extLst>
          </p:cNvPr>
          <p:cNvSpPr/>
          <p:nvPr/>
        </p:nvSpPr>
        <p:spPr>
          <a:xfrm>
            <a:off x="188123" y="599607"/>
            <a:ext cx="5091395"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Алгоритмді жүзеге асыру кезеңі</a:t>
            </a:r>
            <a:endParaRPr lang="ru-RU" sz="24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635BCA0C-8B07-43DA-A7A8-0B19E6AC3288}"/>
              </a:ext>
            </a:extLst>
          </p:cNvPr>
          <p:cNvSpPr/>
          <p:nvPr/>
        </p:nvSpPr>
        <p:spPr>
          <a:xfrm>
            <a:off x="576775" y="1284742"/>
            <a:ext cx="11085341" cy="3477875"/>
          </a:xfrm>
          <a:prstGeom prst="rect">
            <a:avLst/>
          </a:prstGeom>
        </p:spPr>
        <p:txBody>
          <a:bodyPr wrap="square">
            <a:spAutoFit/>
          </a:bodyPr>
          <a:lstStyle/>
          <a:p>
            <a:pPr indent="450215" algn="just">
              <a:spcAft>
                <a:spcPts val="0"/>
              </a:spcAft>
            </a:pPr>
            <a:r>
              <a:rPr lang="kk-KZ" sz="2200" dirty="0">
                <a:latin typeface="Times New Roman" panose="02020603050405020304" pitchFamily="18" charset="0"/>
                <a:ea typeface="Times New Roman" panose="02020603050405020304" pitchFamily="18" charset="0"/>
              </a:rPr>
              <a:t>Алгоритмді құру кезеңі мыналардан тұрады</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 бағдарламалау тілдерінің бірінде құрылған алгоритм бойынша бағдарлама кодын жазу; </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 бағдарламаны тестілеу – компьютерде бағдарламаны іске қосу және оның жұмысының нәтижелерін белгілі бір бақылау мәліметтері бойынша немесе логикалық түрде тексеру. </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Алгоритмді құру кезеңдерін орындау үшін кем дегенде бір бағдарламалау тілін білу керек.</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Алгоритмдеу негіздерін білмей бағдарламалауды үйрену мүмкін емес және алгоритмдеу негіздерін үйрену бағдарламалаусыз мүмкін емес. </a:t>
            </a:r>
            <a:endParaRPr lang="ru-RU" sz="2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68608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CAAEFE2-56A6-4915-B53F-40062284D7EE}"/>
              </a:ext>
            </a:extLst>
          </p:cNvPr>
          <p:cNvSpPr/>
          <p:nvPr/>
        </p:nvSpPr>
        <p:spPr>
          <a:xfrm>
            <a:off x="147680" y="276051"/>
            <a:ext cx="4834658"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Айнымалыларды сипаттау </a:t>
            </a:r>
            <a:endParaRPr lang="ru-RU" sz="26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6AC1B150-EF11-45DE-BF4C-50F9B6F44E1C}"/>
              </a:ext>
            </a:extLst>
          </p:cNvPr>
          <p:cNvSpPr/>
          <p:nvPr/>
        </p:nvSpPr>
        <p:spPr>
          <a:xfrm>
            <a:off x="586153" y="923238"/>
            <a:ext cx="10555459" cy="5262979"/>
          </a:xfrm>
          <a:prstGeom prst="rect">
            <a:avLst/>
          </a:prstGeom>
        </p:spPr>
        <p:txBody>
          <a:bodyPr wrap="square">
            <a:spAutoFit/>
          </a:bodyPr>
          <a:lstStyle/>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Бағдарламалау тілінің «</a:t>
            </a:r>
            <a:r>
              <a:rPr lang="kk-KZ" sz="2400" b="1" dirty="0">
                <a:latin typeface="Times New Roman" panose="02020603050405020304" pitchFamily="18" charset="0"/>
                <a:ea typeface="Times New Roman" panose="02020603050405020304" pitchFamily="18" charset="0"/>
              </a:rPr>
              <a:t>айнымалы</a:t>
            </a:r>
            <a:r>
              <a:rPr lang="kk-KZ" sz="2400" dirty="0">
                <a:latin typeface="Times New Roman" panose="02020603050405020304" pitchFamily="18" charset="0"/>
                <a:ea typeface="Times New Roman" panose="02020603050405020304" pitchFamily="18" charset="0"/>
              </a:rPr>
              <a:t>» ұғымының алуан түрлі анықтамасы бар, бірақ компьютердің аппараттық қамтамасыз ету тұрғысынан ең дұрыс анықтамасы мынандай – бағдарламаны орындау уақытының әр түрлі мезетінде түрлі мәндерді болуы мүмкін компьютер жадысының аймағы. Осы жадының аймағына сәйкес қолданылатын символикалық ат айнымалы аты немесе айнымалы идентификаторы деп аталады. </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b="1" dirty="0">
                <a:latin typeface="Times New Roman" panose="02020603050405020304" pitchFamily="18" charset="0"/>
                <a:ea typeface="Times New Roman" panose="02020603050405020304" pitchFamily="18" charset="0"/>
              </a:rPr>
              <a:t>Айнымалы - идентификатормен белгіленген компьютер жадысының аймағы</a:t>
            </a: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онда бағдарламаның жұмысы кезінде өзгеретін деректер сақталады. </a:t>
            </a:r>
            <a:endParaRPr lang="ru-RU" sz="2400" b="1"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1</a:t>
            </a:r>
            <a:r>
              <a:rPr lang="ru-RU" sz="2400" dirty="0">
                <a:latin typeface="Times New Roman" panose="02020603050405020304" pitchFamily="18" charset="0"/>
                <a:ea typeface="Times New Roman" panose="02020603050405020304" pitchFamily="18" charset="0"/>
              </a:rPr>
              <a:t>) </a:t>
            </a:r>
            <a:r>
              <a:rPr lang="kk-KZ" sz="2400" dirty="0">
                <a:latin typeface="Times New Roman" panose="02020603050405020304" pitchFamily="18" charset="0"/>
                <a:ea typeface="Times New Roman" panose="02020603050405020304" pitchFamily="18" charset="0"/>
              </a:rPr>
              <a:t>Бағдарламада </a:t>
            </a:r>
            <a:r>
              <a:rPr lang="kk-KZ" sz="2400" b="1" dirty="0">
                <a:latin typeface="Times New Roman" panose="02020603050405020304" pitchFamily="18" charset="0"/>
                <a:ea typeface="Times New Roman" panose="02020603050405020304" pitchFamily="18" charset="0"/>
              </a:rPr>
              <a:t>айнымалыны</a:t>
            </a:r>
            <a:r>
              <a:rPr lang="kk-KZ" sz="2400" dirty="0">
                <a:latin typeface="Times New Roman" panose="02020603050405020304" pitchFamily="18" charset="0"/>
                <a:ea typeface="Times New Roman" panose="02020603050405020304" pitchFamily="18" charset="0"/>
              </a:rPr>
              <a:t> қолданбас бұрын оны </a:t>
            </a:r>
            <a:r>
              <a:rPr lang="kk-KZ" sz="2400" b="1" dirty="0">
                <a:latin typeface="Times New Roman" panose="02020603050405020304" pitchFamily="18" charset="0"/>
                <a:ea typeface="Times New Roman" panose="02020603050405020304" pitchFamily="18" charset="0"/>
              </a:rPr>
              <a:t>жариялау</a:t>
            </a:r>
            <a:r>
              <a:rPr lang="kk-KZ" sz="2400" dirty="0">
                <a:latin typeface="Times New Roman" panose="02020603050405020304" pitchFamily="18" charset="0"/>
                <a:ea typeface="Times New Roman" panose="02020603050405020304" pitchFamily="18" charset="0"/>
              </a:rPr>
              <a:t> керек – оның атын және типін көрсету керек. </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2) </a:t>
            </a:r>
            <a:r>
              <a:rPr lang="kk-KZ" sz="2400" b="1" dirty="0">
                <a:latin typeface="Times New Roman" panose="02020603050405020304" pitchFamily="18" charset="0"/>
                <a:ea typeface="Times New Roman" panose="02020603050405020304" pitchFamily="18" charset="0"/>
              </a:rPr>
              <a:t>Айнымалы типі </a:t>
            </a:r>
            <a:r>
              <a:rPr lang="kk-KZ" sz="2400" dirty="0">
                <a:latin typeface="Times New Roman" panose="02020603050405020304" pitchFamily="18" charset="0"/>
                <a:ea typeface="Times New Roman" panose="02020603050405020304" pitchFamily="18" charset="0"/>
              </a:rPr>
              <a:t>оған қандай мәндерді жазуға болатынын көрсетеді – бүтін, нақты, символдық, т.б.</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3) </a:t>
            </a:r>
            <a:r>
              <a:rPr lang="kk-KZ" sz="2400" b="1" dirty="0">
                <a:latin typeface="Times New Roman" panose="02020603050405020304" pitchFamily="18" charset="0"/>
                <a:ea typeface="Times New Roman" panose="02020603050405020304" pitchFamily="18" charset="0"/>
              </a:rPr>
              <a:t>Айнымалы аты </a:t>
            </a:r>
            <a:r>
              <a:rPr lang="x-none" sz="2400" b="1" dirty="0">
                <a:latin typeface="Times New Roman" panose="02020603050405020304" pitchFamily="18" charset="0"/>
                <a:ea typeface="Times New Roman" panose="02020603050405020304" pitchFamily="18" charset="0"/>
              </a:rPr>
              <a:t>идентификатор</a:t>
            </a:r>
            <a:r>
              <a:rPr lang="kk-KZ" sz="2400" b="1" dirty="0">
                <a:latin typeface="Times New Roman" panose="02020603050405020304" pitchFamily="18" charset="0"/>
                <a:ea typeface="Times New Roman" panose="02020603050405020304" pitchFamily="18" charset="0"/>
              </a:rPr>
              <a:t> болып келеді</a:t>
            </a:r>
            <a:r>
              <a:rPr lang="kk-KZ" sz="2400" dirty="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27760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65792AF-4D5D-4FB4-B956-191C83B8A66E}"/>
              </a:ext>
            </a:extLst>
          </p:cNvPr>
          <p:cNvSpPr/>
          <p:nvPr/>
        </p:nvSpPr>
        <p:spPr>
          <a:xfrm>
            <a:off x="147680" y="276051"/>
            <a:ext cx="4834658"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Айнымалыларды сипаттау </a:t>
            </a:r>
            <a:endParaRPr lang="ru-RU" sz="26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B570426B-CB27-46C4-B053-F01F0ABE7278}"/>
              </a:ext>
            </a:extLst>
          </p:cNvPr>
          <p:cNvSpPr/>
          <p:nvPr/>
        </p:nvSpPr>
        <p:spPr>
          <a:xfrm>
            <a:off x="361071" y="934053"/>
            <a:ext cx="11118166" cy="2123658"/>
          </a:xfrm>
          <a:prstGeom prst="rect">
            <a:avLst/>
          </a:prstGeom>
        </p:spPr>
        <p:txBody>
          <a:bodyPr wrap="square">
            <a:spAutoFit/>
          </a:bodyPr>
          <a:lstStyle/>
          <a:p>
            <a:pPr marL="179705" marR="27305" indent="450215" algn="just">
              <a:spcAft>
                <a:spcPts val="0"/>
              </a:spcAft>
            </a:pPr>
            <a:r>
              <a:rPr lang="kk-KZ" sz="2200" b="1" dirty="0">
                <a:latin typeface="Times New Roman" panose="02020603050405020304" pitchFamily="18" charset="0"/>
                <a:ea typeface="Times New Roman" panose="02020603050405020304" pitchFamily="18" charset="0"/>
                <a:cs typeface="Times New Roman" panose="02020603050405020304" pitchFamily="18" charset="0"/>
              </a:rPr>
              <a:t>Мысалы</a:t>
            </a:r>
            <a:r>
              <a:rPr lang="en-US" sz="2200" b="1"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marL="179705" marR="27305" indent="450215" algn="just">
              <a:spcAft>
                <a:spcPts val="0"/>
              </a:spcAft>
            </a:pPr>
            <a:r>
              <a:rPr lang="ru-RU" sz="2200" b="1" dirty="0" err="1">
                <a:latin typeface="Times New Roman" panose="02020603050405020304" pitchFamily="18" charset="0"/>
                <a:ea typeface="Times New Roman" panose="02020603050405020304" pitchFamily="18" charset="0"/>
                <a:cs typeface="Times New Roman" panose="02020603050405020304" pitchFamily="18" charset="0"/>
              </a:rPr>
              <a:t>int</a:t>
            </a:r>
            <a:r>
              <a:rPr lang="ru-RU" sz="2200" b="1" dirty="0">
                <a:latin typeface="Times New Roman" panose="02020603050405020304" pitchFamily="18" charset="0"/>
                <a:ea typeface="Times New Roman" panose="02020603050405020304" pitchFamily="18" charset="0"/>
                <a:cs typeface="Times New Roman" panose="02020603050405020304" pitchFamily="18" charset="0"/>
              </a:rPr>
              <a:t> TYT; </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marL="179705" marR="27305" indent="450215" algn="just">
              <a:spcAft>
                <a:spcPts val="0"/>
              </a:spcAft>
            </a:pPr>
            <a:r>
              <a:rPr lang="ru-RU" sz="2200" b="1" dirty="0" err="1">
                <a:latin typeface="Times New Roman" panose="02020603050405020304" pitchFamily="18" charset="0"/>
                <a:ea typeface="Times New Roman" panose="02020603050405020304" pitchFamily="18" charset="0"/>
                <a:cs typeface="Times New Roman" panose="02020603050405020304" pitchFamily="18" charset="0"/>
              </a:rPr>
              <a:t>float</a:t>
            </a:r>
            <a:r>
              <a:rPr lang="ru-RU" sz="22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ea typeface="Times New Roman" panose="02020603050405020304" pitchFamily="18" charset="0"/>
                <a:cs typeface="Times New Roman" panose="02020603050405020304" pitchFamily="18" charset="0"/>
              </a:rPr>
              <a:t>cym</a:t>
            </a:r>
            <a:r>
              <a:rPr lang="ru-RU" sz="22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ea typeface="Times New Roman" panose="02020603050405020304" pitchFamily="18" charset="0"/>
                <a:cs typeface="Times New Roman" panose="02020603050405020304" pitchFamily="18" charset="0"/>
              </a:rPr>
              <a:t>kol</a:t>
            </a:r>
            <a:r>
              <a:rPr lang="ru-RU" sz="2200" b="1"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marL="179705" marR="27305" indent="450215" algn="just">
              <a:spcAft>
                <a:spcPts val="0"/>
              </a:spcAft>
            </a:pPr>
            <a:r>
              <a:rPr lang="kk-KZ" sz="22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Мұнда</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TYT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айнымалысы</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бүтін</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p>
          <a:p>
            <a:pPr indent="450215" algn="just">
              <a:spcAft>
                <a:spcPts val="0"/>
              </a:spcAft>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ал </a:t>
            </a:r>
            <a:r>
              <a:rPr lang="ru-RU" sz="2200" dirty="0" err="1">
                <a:latin typeface="Times New Roman" panose="02020603050405020304" pitchFamily="18" charset="0"/>
                <a:ea typeface="Times New Roman" panose="02020603050405020304" pitchFamily="18" charset="0"/>
                <a:cs typeface="Times New Roman" panose="02020603050405020304" pitchFamily="18" charset="0"/>
              </a:rPr>
              <a:t>cym</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ea typeface="Times New Roman" panose="02020603050405020304" pitchFamily="18" charset="0"/>
                <a:cs typeface="Times New Roman" panose="02020603050405020304" pitchFamily="18" charset="0"/>
              </a:rPr>
              <a:t>kol</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айнымалылары</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нақты </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бөлшек</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типте екені көрсетілген</a:t>
            </a:r>
            <a:r>
              <a:rPr lang="ru-RU" sz="2200" dirty="0">
                <a:latin typeface="Times New Roman" panose="02020603050405020304" pitchFamily="18"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86748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8249EAE-E3F2-4630-8414-39B79047043F}"/>
              </a:ext>
            </a:extLst>
          </p:cNvPr>
          <p:cNvSpPr/>
          <p:nvPr/>
        </p:nvSpPr>
        <p:spPr>
          <a:xfrm>
            <a:off x="447686" y="515202"/>
            <a:ext cx="4290919"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C# тілінің деректер типі</a:t>
            </a:r>
            <a:endParaRPr lang="ru-RU" sz="26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3EA1DC44-0274-47FA-AB82-92F887682677}"/>
              </a:ext>
            </a:extLst>
          </p:cNvPr>
          <p:cNvSpPr/>
          <p:nvPr/>
        </p:nvSpPr>
        <p:spPr>
          <a:xfrm>
            <a:off x="965981" y="1007645"/>
            <a:ext cx="10414782" cy="3970318"/>
          </a:xfrm>
          <a:prstGeom prst="rect">
            <a:avLst/>
          </a:prstGeom>
        </p:spPr>
        <p:txBody>
          <a:bodyPr wrap="square">
            <a:spAutoFit/>
          </a:bodyPr>
          <a:lstStyle/>
          <a:p>
            <a:pPr indent="450215" algn="just">
              <a:spcAft>
                <a:spcPts val="0"/>
              </a:spcAft>
            </a:pPr>
            <a:r>
              <a:rPr lang="kk-KZ" b="1" dirty="0">
                <a:latin typeface="Times New Roman" panose="02020603050405020304" pitchFamily="18" charset="0"/>
                <a:ea typeface="Times New Roman" panose="02020603050405020304" pitchFamily="18" charset="0"/>
              </a:rPr>
              <a:t>.NET бағдарламалау технологиясының</a:t>
            </a:r>
            <a:r>
              <a:rPr lang="kk-KZ" dirty="0">
                <a:latin typeface="Times New Roman" panose="02020603050405020304" pitchFamily="18" charset="0"/>
                <a:ea typeface="Times New Roman" panose="02020603050405020304" pitchFamily="18" charset="0"/>
              </a:rPr>
              <a:t> </a:t>
            </a:r>
            <a:r>
              <a:rPr lang="kk-KZ" b="1" dirty="0">
                <a:latin typeface="Times New Roman" panose="02020603050405020304" pitchFamily="18" charset="0"/>
                <a:ea typeface="Times New Roman" panose="02020603050405020304" pitchFamily="18" charset="0"/>
              </a:rPr>
              <a:t>жаңа бір міндеті</a:t>
            </a:r>
            <a:r>
              <a:rPr lang="kk-KZ" dirty="0">
                <a:latin typeface="Times New Roman" panose="02020603050405020304" pitchFamily="18" charset="0"/>
                <a:ea typeface="Times New Roman" panose="02020603050405020304" pitchFamily="18" charset="0"/>
              </a:rPr>
              <a:t> - </a:t>
            </a:r>
            <a:r>
              <a:rPr lang="kk-KZ" b="1" dirty="0">
                <a:latin typeface="Times New Roman" panose="02020603050405020304" pitchFamily="18" charset="0"/>
                <a:ea typeface="Times New Roman" panose="02020603050405020304" pitchFamily="18" charset="0"/>
              </a:rPr>
              <a:t>CTS (Common Type System) – жалпы типтер жүйесін қолдану болып табылады.</a:t>
            </a:r>
            <a:r>
              <a:rPr lang="kk-KZ" dirty="0">
                <a:latin typeface="Times New Roman" panose="02020603050405020304" pitchFamily="18" charset="0"/>
                <a:ea typeface="Times New Roman" panose="02020603050405020304" pitchFamily="18" charset="0"/>
              </a:rPr>
              <a:t> Ол (CTS) осы технологиямен жұмыс істейтін кез келген бағдарламау тілі үшін компьютер жадында деректерді сипаттауды  стандарттауға мүмкіндік береді.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Шартты түрде барлық CTS деректер типі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a:t>
            </a:r>
            <a:r>
              <a:rPr lang="kk-KZ" b="1" dirty="0">
                <a:latin typeface="Times New Roman" panose="02020603050405020304" pitchFamily="18" charset="0"/>
                <a:ea typeface="Times New Roman" panose="02020603050405020304" pitchFamily="18" charset="0"/>
              </a:rPr>
              <a:t>мәнді (бүтін, нақты, т.б.) </a:t>
            </a:r>
            <a:r>
              <a:rPr lang="kk-KZ" dirty="0">
                <a:latin typeface="Times New Roman" panose="02020603050405020304" pitchFamily="18" charset="0"/>
                <a:ea typeface="Times New Roman" panose="02020603050405020304" pitchFamily="18" charset="0"/>
              </a:rPr>
              <a:t>және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a:t>
            </a:r>
            <a:r>
              <a:rPr lang="kk-KZ" b="1" dirty="0">
                <a:latin typeface="Times New Roman" panose="02020603050405020304" pitchFamily="18" charset="0"/>
                <a:ea typeface="Times New Roman" panose="02020603050405020304" pitchFamily="18" charset="0"/>
              </a:rPr>
              <a:t>сілтемелік (массивтер, кластар, т.б.)</a:t>
            </a:r>
            <a:r>
              <a:rPr lang="kk-KZ" dirty="0">
                <a:latin typeface="Times New Roman" panose="02020603050405020304" pitchFamily="18" charset="0"/>
                <a:ea typeface="Times New Roman" panose="02020603050405020304" pitchFamily="18" charset="0"/>
              </a:rPr>
              <a:t>.болып бөлінеді.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Компьютер жадысы </a:t>
            </a:r>
            <a:r>
              <a:rPr lang="kk-KZ" u="sng" dirty="0">
                <a:latin typeface="Times New Roman" panose="02020603050405020304" pitchFamily="18" charset="0"/>
                <a:ea typeface="Times New Roman" panose="02020603050405020304" pitchFamily="18" charset="0"/>
              </a:rPr>
              <a:t>мә</a:t>
            </a:r>
            <a:r>
              <a:rPr lang="kk-KZ" b="1" u="sng" dirty="0">
                <a:latin typeface="Times New Roman" panose="02020603050405020304" pitchFamily="18" charset="0"/>
                <a:ea typeface="Times New Roman" panose="02020603050405020304" pitchFamily="18" charset="0"/>
              </a:rPr>
              <a:t>нді типтегі</a:t>
            </a:r>
            <a:r>
              <a:rPr lang="kk-KZ" b="1" dirty="0">
                <a:latin typeface="Times New Roman" panose="02020603050405020304" pitchFamily="18" charset="0"/>
                <a:ea typeface="Times New Roman" panose="02020603050405020304" pitchFamily="18" charset="0"/>
              </a:rPr>
              <a:t> айнымалыларға </a:t>
            </a:r>
            <a:r>
              <a:rPr lang="kk-KZ" b="1" u="sng" dirty="0">
                <a:latin typeface="Times New Roman" panose="02020603050405020304" pitchFamily="18" charset="0"/>
                <a:ea typeface="Times New Roman" panose="02020603050405020304" pitchFamily="18" charset="0"/>
              </a:rPr>
              <a:t>бағдарлама компиляциясы</a:t>
            </a:r>
            <a:r>
              <a:rPr lang="kk-KZ" u="sng"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кезінде, ал </a:t>
            </a:r>
            <a:r>
              <a:rPr lang="kk-KZ" b="1" u="sng" dirty="0">
                <a:latin typeface="Times New Roman" panose="02020603050405020304" pitchFamily="18" charset="0"/>
                <a:ea typeface="Times New Roman" panose="02020603050405020304" pitchFamily="18" charset="0"/>
              </a:rPr>
              <a:t>сілтемелік типтегі</a:t>
            </a:r>
            <a:r>
              <a:rPr lang="kk-KZ" u="sng"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айнымалыларға </a:t>
            </a:r>
            <a:r>
              <a:rPr lang="kk-KZ" dirty="0">
                <a:latin typeface="Courier New" panose="02070309020205020404" pitchFamily="49" charset="0"/>
                <a:ea typeface="Times New Roman" panose="02020603050405020304" pitchFamily="18" charset="0"/>
              </a:rPr>
              <a:t>new</a:t>
            </a:r>
            <a:r>
              <a:rPr lang="kk-KZ" dirty="0">
                <a:latin typeface="Times New Roman" panose="02020603050405020304" pitchFamily="18" charset="0"/>
                <a:ea typeface="Times New Roman" panose="02020603050405020304" pitchFamily="18" charset="0"/>
              </a:rPr>
              <a:t> операторының көмегімен </a:t>
            </a:r>
            <a:r>
              <a:rPr lang="kk-KZ" b="1" u="sng" dirty="0">
                <a:latin typeface="Times New Roman" panose="02020603050405020304" pitchFamily="18" charset="0"/>
                <a:ea typeface="Times New Roman" panose="02020603050405020304" pitchFamily="18" charset="0"/>
              </a:rPr>
              <a:t>бағдарлама орындалу</a:t>
            </a:r>
            <a:r>
              <a:rPr lang="kk-KZ" u="sng" dirty="0">
                <a:latin typeface="Times New Roman" panose="02020603050405020304" pitchFamily="18" charset="0"/>
                <a:ea typeface="Times New Roman" panose="02020603050405020304" pitchFamily="18" charset="0"/>
              </a:rPr>
              <a:t> </a:t>
            </a:r>
            <a:r>
              <a:rPr lang="kk-KZ" dirty="0">
                <a:latin typeface="Times New Roman" panose="02020603050405020304" pitchFamily="18" charset="0"/>
                <a:ea typeface="Times New Roman" panose="02020603050405020304" pitchFamily="18" charset="0"/>
              </a:rPr>
              <a:t>барысында бөлінеді. </a:t>
            </a:r>
            <a:endParaRPr lang="ru-RU" dirty="0">
              <a:latin typeface="Times New Roman" panose="02020603050405020304" pitchFamily="18" charset="0"/>
              <a:ea typeface="Times New Roman" panose="02020603050405020304" pitchFamily="18" charset="0"/>
            </a:endParaRPr>
          </a:p>
          <a:p>
            <a:pPr indent="450215" algn="just">
              <a:spcAft>
                <a:spcPts val="0"/>
              </a:spcAft>
            </a:pPr>
            <a:r>
              <a:rPr lang="kk-KZ" dirty="0">
                <a:latin typeface="Times New Roman" panose="02020603050405020304" pitchFamily="18" charset="0"/>
                <a:ea typeface="Times New Roman" panose="02020603050405020304" pitchFamily="18" charset="0"/>
              </a:rPr>
              <a:t>.NET технологиясында деректер типін белгілеу күрделі иерархиялық құрылымға ие, мысалы, System.Int32. Сондықтан C# тілінде кейбір жиі қолданылатын типтердің жазуын жеңілдету үшін қарапайым типтер ұғымы енгізілді.</a:t>
            </a:r>
            <a:endParaRPr lang="ru-RU"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68132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6AEBB58-82CB-4D8D-94B3-3018B55563DD}"/>
              </a:ext>
            </a:extLst>
          </p:cNvPr>
          <p:cNvSpPr/>
          <p:nvPr/>
        </p:nvSpPr>
        <p:spPr>
          <a:xfrm>
            <a:off x="783101" y="842084"/>
            <a:ext cx="10724271" cy="1446550"/>
          </a:xfrm>
          <a:prstGeom prst="rect">
            <a:avLst/>
          </a:prstGeom>
        </p:spPr>
        <p:txBody>
          <a:bodyPr wrap="square">
            <a:spAutoFit/>
          </a:bodyPr>
          <a:lstStyle/>
          <a:p>
            <a:pPr indent="450215" algn="just">
              <a:spcAft>
                <a:spcPts val="0"/>
              </a:spcAft>
            </a:pPr>
            <a:r>
              <a:rPr lang="kk-KZ" sz="2200" dirty="0">
                <a:latin typeface="Times New Roman" panose="02020603050405020304" pitchFamily="18" charset="0"/>
                <a:ea typeface="Times New Roman" panose="02020603050405020304" pitchFamily="18" charset="0"/>
              </a:rPr>
              <a:t> Қарапайым типтер бұл – кейбір мәнді және сілтемелік типтердің қысқартылып жазылған түрі. 1.1-кестесінде C# тілінің қарапайым типтері және осы типтерге сәйкес CTS типтері көрсетілген.</a:t>
            </a:r>
            <a:endParaRPr lang="ru-RU" sz="2200" dirty="0">
              <a:latin typeface="Times New Roman" panose="02020603050405020304" pitchFamily="18" charset="0"/>
              <a:ea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rPr>
              <a:t> 1.1-кестесі – C# тілінің қарапайым типтері</a:t>
            </a:r>
            <a:endParaRPr lang="ru-RU" sz="22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48B6DAC8-9F48-42EB-A894-C97976F30B9C}"/>
              </a:ext>
            </a:extLst>
          </p:cNvPr>
          <p:cNvSpPr/>
          <p:nvPr/>
        </p:nvSpPr>
        <p:spPr>
          <a:xfrm>
            <a:off x="447686" y="354871"/>
            <a:ext cx="4290919"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C# тілінің деректер типі</a:t>
            </a:r>
            <a:endParaRPr lang="ru-RU" sz="2600" b="1" dirty="0">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6B0DD928-90C6-4AFE-8BDB-40BD33E605A4}"/>
              </a:ext>
            </a:extLst>
          </p:cNvPr>
          <p:cNvGraphicFramePr>
            <a:graphicFrameLocks noGrp="1"/>
          </p:cNvGraphicFramePr>
          <p:nvPr>
            <p:extLst>
              <p:ext uri="{D42A27DB-BD31-4B8C-83A1-F6EECF244321}">
                <p14:modId xmlns:p14="http://schemas.microsoft.com/office/powerpoint/2010/main" val="1504904589"/>
              </p:ext>
            </p:extLst>
          </p:nvPr>
        </p:nvGraphicFramePr>
        <p:xfrm>
          <a:off x="1139950" y="2213896"/>
          <a:ext cx="7197310" cy="4482592"/>
        </p:xfrm>
        <a:graphic>
          <a:graphicData uri="http://schemas.openxmlformats.org/drawingml/2006/table">
            <a:tbl>
              <a:tblPr firstRow="1" firstCol="1" lastRow="1" lastCol="1" bandRow="1" bandCol="1">
                <a:tableStyleId>{5C22544A-7EE6-4342-B048-85BDC9FD1C3A}</a:tableStyleId>
              </a:tblPr>
              <a:tblGrid>
                <a:gridCol w="3598232">
                  <a:extLst>
                    <a:ext uri="{9D8B030D-6E8A-4147-A177-3AD203B41FA5}">
                      <a16:colId xmlns:a16="http://schemas.microsoft.com/office/drawing/2014/main" val="4104578481"/>
                    </a:ext>
                  </a:extLst>
                </a:gridCol>
                <a:gridCol w="3599078">
                  <a:extLst>
                    <a:ext uri="{9D8B030D-6E8A-4147-A177-3AD203B41FA5}">
                      <a16:colId xmlns:a16="http://schemas.microsoft.com/office/drawing/2014/main" val="1520628735"/>
                    </a:ext>
                  </a:extLst>
                </a:gridCol>
              </a:tblGrid>
              <a:tr h="0">
                <a:tc>
                  <a:txBody>
                    <a:bodyPr/>
                    <a:lstStyle/>
                    <a:p>
                      <a:pPr marL="179705" marR="27305" indent="450215" algn="ctr">
                        <a:lnSpc>
                          <a:spcPct val="115000"/>
                        </a:lnSpc>
                        <a:spcAft>
                          <a:spcPts val="0"/>
                        </a:spcAft>
                      </a:pPr>
                      <a:r>
                        <a:rPr lang="en-US" sz="1600">
                          <a:effectLst/>
                        </a:rPr>
                        <a:t>C</a:t>
                      </a:r>
                      <a:r>
                        <a:rPr lang="ru-RU" sz="1600">
                          <a:effectLst/>
                        </a:rPr>
                        <a:t>#</a:t>
                      </a:r>
                      <a:r>
                        <a:rPr lang="kk-KZ" sz="1600">
                          <a:effectLst/>
                        </a:rPr>
                        <a:t> тілінің қарапайым типтері</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ctr">
                        <a:lnSpc>
                          <a:spcPct val="115000"/>
                        </a:lnSpc>
                        <a:spcAft>
                          <a:spcPts val="0"/>
                        </a:spcAft>
                      </a:pPr>
                      <a:r>
                        <a:rPr lang="en-US" sz="1600">
                          <a:effectLst/>
                        </a:rPr>
                        <a:t>.NET</a:t>
                      </a:r>
                      <a:r>
                        <a:rPr lang="ru-RU" sz="1600">
                          <a:effectLst/>
                        </a:rPr>
                        <a:t> платформ</a:t>
                      </a:r>
                      <a:r>
                        <a:rPr lang="kk-KZ" sz="1600">
                          <a:effectLst/>
                        </a:rPr>
                        <a:t>асының </a:t>
                      </a:r>
                      <a:r>
                        <a:rPr lang="en-US" sz="1600">
                          <a:effectLst/>
                        </a:rPr>
                        <a:t>CTS</a:t>
                      </a:r>
                      <a:r>
                        <a:rPr lang="ru-RU" sz="1600">
                          <a:effectLst/>
                        </a:rPr>
                        <a:t> тип</a:t>
                      </a:r>
                      <a:r>
                        <a:rPr lang="kk-KZ" sz="1600">
                          <a:effectLst/>
                        </a:rPr>
                        <a:t>тері</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38142810"/>
                  </a:ext>
                </a:extLst>
              </a:tr>
              <a:tr h="0">
                <a:tc>
                  <a:txBody>
                    <a:bodyPr/>
                    <a:lstStyle/>
                    <a:p>
                      <a:pPr marL="179705" marR="27305" indent="450215" algn="just">
                        <a:lnSpc>
                          <a:spcPct val="115000"/>
                        </a:lnSpc>
                        <a:spcAft>
                          <a:spcPts val="0"/>
                        </a:spcAft>
                      </a:pPr>
                      <a:r>
                        <a:rPr lang="en-US" sz="1600" dirty="0">
                          <a:effectLst/>
                        </a:rPr>
                        <a:t>byte</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System.Byte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51175061"/>
                  </a:ext>
                </a:extLst>
              </a:tr>
              <a:tr h="0">
                <a:tc>
                  <a:txBody>
                    <a:bodyPr/>
                    <a:lstStyle/>
                    <a:p>
                      <a:pPr marL="179705" marR="27305" indent="450215" algn="just">
                        <a:lnSpc>
                          <a:spcPct val="115000"/>
                        </a:lnSpc>
                        <a:spcAft>
                          <a:spcPts val="0"/>
                        </a:spcAft>
                      </a:pPr>
                      <a:r>
                        <a:rPr lang="en-US" sz="1600">
                          <a:effectLst/>
                        </a:rPr>
                        <a:t>sbyte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System.SByte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75422584"/>
                  </a:ext>
                </a:extLst>
              </a:tr>
              <a:tr h="0">
                <a:tc>
                  <a:txBody>
                    <a:bodyPr/>
                    <a:lstStyle/>
                    <a:p>
                      <a:pPr marL="179705" marR="27305" indent="450215" algn="just">
                        <a:lnSpc>
                          <a:spcPct val="115000"/>
                        </a:lnSpc>
                        <a:spcAft>
                          <a:spcPts val="0"/>
                        </a:spcAft>
                      </a:pPr>
                      <a:r>
                        <a:rPr lang="en-US" sz="1600">
                          <a:effectLst/>
                        </a:rPr>
                        <a:t>short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System.Int16</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61161096"/>
                  </a:ext>
                </a:extLst>
              </a:tr>
              <a:tr h="0">
                <a:tc>
                  <a:txBody>
                    <a:bodyPr/>
                    <a:lstStyle/>
                    <a:p>
                      <a:pPr marL="179705" marR="27305" indent="450215" algn="just">
                        <a:lnSpc>
                          <a:spcPct val="115000"/>
                        </a:lnSpc>
                        <a:spcAft>
                          <a:spcPts val="0"/>
                        </a:spcAft>
                      </a:pPr>
                      <a:r>
                        <a:rPr lang="en-US" sz="1600">
                          <a:effectLst/>
                        </a:rPr>
                        <a:t>int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System.Int32</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4999595"/>
                  </a:ext>
                </a:extLst>
              </a:tr>
              <a:tr h="0">
                <a:tc>
                  <a:txBody>
                    <a:bodyPr/>
                    <a:lstStyle/>
                    <a:p>
                      <a:pPr marL="179705" marR="27305" indent="450215" algn="just">
                        <a:lnSpc>
                          <a:spcPct val="115000"/>
                        </a:lnSpc>
                        <a:spcAft>
                          <a:spcPts val="0"/>
                        </a:spcAft>
                      </a:pPr>
                      <a:r>
                        <a:rPr lang="en-US" sz="1600">
                          <a:effectLst/>
                        </a:rPr>
                        <a:t>long</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System.Int64</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5367409"/>
                  </a:ext>
                </a:extLst>
              </a:tr>
              <a:tr h="0">
                <a:tc>
                  <a:txBody>
                    <a:bodyPr/>
                    <a:lstStyle/>
                    <a:p>
                      <a:pPr marL="179705" marR="27305" indent="450215" algn="just">
                        <a:lnSpc>
                          <a:spcPct val="115000"/>
                        </a:lnSpc>
                        <a:spcAft>
                          <a:spcPts val="0"/>
                        </a:spcAft>
                      </a:pPr>
                      <a:r>
                        <a:rPr lang="en-US" sz="1600">
                          <a:effectLst/>
                        </a:rPr>
                        <a:t>usort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System.UInt16</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03012461"/>
                  </a:ext>
                </a:extLst>
              </a:tr>
              <a:tr h="0">
                <a:tc>
                  <a:txBody>
                    <a:bodyPr/>
                    <a:lstStyle/>
                    <a:p>
                      <a:pPr marL="179705" marR="27305" indent="450215" algn="just">
                        <a:lnSpc>
                          <a:spcPct val="115000"/>
                        </a:lnSpc>
                        <a:spcAft>
                          <a:spcPts val="0"/>
                        </a:spcAft>
                      </a:pPr>
                      <a:r>
                        <a:rPr lang="en-US" sz="1600">
                          <a:effectLst/>
                        </a:rPr>
                        <a:t>uint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System.UInt32</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11845825"/>
                  </a:ext>
                </a:extLst>
              </a:tr>
              <a:tr h="0">
                <a:tc>
                  <a:txBody>
                    <a:bodyPr/>
                    <a:lstStyle/>
                    <a:p>
                      <a:pPr marL="179705" marR="27305" indent="450215" algn="just">
                        <a:lnSpc>
                          <a:spcPct val="115000"/>
                        </a:lnSpc>
                        <a:spcAft>
                          <a:spcPts val="0"/>
                        </a:spcAft>
                      </a:pPr>
                      <a:r>
                        <a:rPr lang="en-US" sz="1600">
                          <a:effectLst/>
                        </a:rPr>
                        <a:t>ulong</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System.UInt64</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38299939"/>
                  </a:ext>
                </a:extLst>
              </a:tr>
              <a:tr h="0">
                <a:tc>
                  <a:txBody>
                    <a:bodyPr/>
                    <a:lstStyle/>
                    <a:p>
                      <a:pPr marL="179705" marR="27305" indent="450215" algn="just">
                        <a:lnSpc>
                          <a:spcPct val="115000"/>
                        </a:lnSpc>
                        <a:spcAft>
                          <a:spcPts val="0"/>
                        </a:spcAft>
                      </a:pPr>
                      <a:r>
                        <a:rPr lang="en-US" sz="1600">
                          <a:effectLst/>
                        </a:rPr>
                        <a:t>float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System.Single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25123789"/>
                  </a:ext>
                </a:extLst>
              </a:tr>
              <a:tr h="0">
                <a:tc>
                  <a:txBody>
                    <a:bodyPr/>
                    <a:lstStyle/>
                    <a:p>
                      <a:pPr marL="179705" marR="27305" indent="450215" algn="just">
                        <a:lnSpc>
                          <a:spcPct val="115000"/>
                        </a:lnSpc>
                        <a:spcAft>
                          <a:spcPts val="0"/>
                        </a:spcAft>
                      </a:pPr>
                      <a:r>
                        <a:rPr lang="en-US" sz="1600">
                          <a:effectLst/>
                        </a:rPr>
                        <a:t>double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System.Double</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51736019"/>
                  </a:ext>
                </a:extLst>
              </a:tr>
              <a:tr h="0">
                <a:tc>
                  <a:txBody>
                    <a:bodyPr/>
                    <a:lstStyle/>
                    <a:p>
                      <a:pPr marL="179705" marR="27305" indent="450215" algn="just">
                        <a:lnSpc>
                          <a:spcPct val="115000"/>
                        </a:lnSpc>
                        <a:spcAft>
                          <a:spcPts val="0"/>
                        </a:spcAft>
                      </a:pPr>
                      <a:r>
                        <a:rPr lang="en-US" sz="1600">
                          <a:effectLst/>
                        </a:rPr>
                        <a:t>object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System.Object</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66819140"/>
                  </a:ext>
                </a:extLst>
              </a:tr>
              <a:tr h="0">
                <a:tc>
                  <a:txBody>
                    <a:bodyPr/>
                    <a:lstStyle/>
                    <a:p>
                      <a:pPr marL="179705" marR="27305" indent="450215" algn="just">
                        <a:lnSpc>
                          <a:spcPct val="115000"/>
                        </a:lnSpc>
                        <a:spcAft>
                          <a:spcPts val="0"/>
                        </a:spcAft>
                      </a:pPr>
                      <a:r>
                        <a:rPr lang="en-US" sz="1600">
                          <a:effectLst/>
                        </a:rPr>
                        <a:t>char</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System.Char</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45216053"/>
                  </a:ext>
                </a:extLst>
              </a:tr>
              <a:tr h="0">
                <a:tc>
                  <a:txBody>
                    <a:bodyPr/>
                    <a:lstStyle/>
                    <a:p>
                      <a:pPr marL="179705" marR="27305" indent="450215" algn="just">
                        <a:lnSpc>
                          <a:spcPct val="115000"/>
                        </a:lnSpc>
                        <a:spcAft>
                          <a:spcPts val="0"/>
                        </a:spcAft>
                      </a:pPr>
                      <a:r>
                        <a:rPr lang="en-US" sz="1600">
                          <a:effectLst/>
                        </a:rPr>
                        <a:t>string</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System.String</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99436450"/>
                  </a:ext>
                </a:extLst>
              </a:tr>
              <a:tr h="0">
                <a:tc>
                  <a:txBody>
                    <a:bodyPr/>
                    <a:lstStyle/>
                    <a:p>
                      <a:pPr marL="179705" marR="27305" indent="450215" algn="just">
                        <a:lnSpc>
                          <a:spcPct val="115000"/>
                        </a:lnSpc>
                        <a:spcAft>
                          <a:spcPts val="0"/>
                        </a:spcAft>
                      </a:pPr>
                      <a:r>
                        <a:rPr lang="en-US" sz="1600">
                          <a:effectLst/>
                        </a:rPr>
                        <a:t>decimal</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a:effectLst/>
                        </a:rPr>
                        <a:t>System.Decimal</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76387987"/>
                  </a:ext>
                </a:extLst>
              </a:tr>
              <a:tr h="0">
                <a:tc>
                  <a:txBody>
                    <a:bodyPr/>
                    <a:lstStyle/>
                    <a:p>
                      <a:pPr marL="179705" marR="27305" indent="450215" algn="just">
                        <a:lnSpc>
                          <a:spcPct val="115000"/>
                        </a:lnSpc>
                        <a:spcAft>
                          <a:spcPts val="0"/>
                        </a:spcAft>
                      </a:pPr>
                      <a:r>
                        <a:rPr lang="en-US" sz="1600">
                          <a:effectLst/>
                        </a:rPr>
                        <a:t>bool</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marR="27305" indent="450215" algn="just">
                        <a:lnSpc>
                          <a:spcPct val="115000"/>
                        </a:lnSpc>
                        <a:spcAft>
                          <a:spcPts val="0"/>
                        </a:spcAft>
                      </a:pPr>
                      <a:r>
                        <a:rPr lang="en-US" sz="1600" dirty="0" err="1">
                          <a:effectLst/>
                        </a:rPr>
                        <a:t>System.Boolean</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02554408"/>
                  </a:ext>
                </a:extLst>
              </a:tr>
            </a:tbl>
          </a:graphicData>
        </a:graphic>
      </p:graphicFrame>
    </p:spTree>
    <p:extLst>
      <p:ext uri="{BB962C8B-B14F-4D97-AF65-F5344CB8AC3E}">
        <p14:creationId xmlns:p14="http://schemas.microsoft.com/office/powerpoint/2010/main" val="1790119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Value Types and Reference Types">
            <a:extLst>
              <a:ext uri="{FF2B5EF4-FFF2-40B4-BE49-F238E27FC236}">
                <a16:creationId xmlns:a16="http://schemas.microsoft.com/office/drawing/2014/main" id="{683B964E-80CC-418D-B617-958E2605925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58912" y="678582"/>
            <a:ext cx="10090664" cy="5500835"/>
          </a:xfrm>
          <a:prstGeom prst="rect">
            <a:avLst/>
          </a:prstGeom>
          <a:noFill/>
          <a:ln>
            <a:noFill/>
          </a:ln>
        </p:spPr>
      </p:pic>
      <p:sp>
        <p:nvSpPr>
          <p:cNvPr id="3" name="Прямоугольник 2">
            <a:extLst>
              <a:ext uri="{FF2B5EF4-FFF2-40B4-BE49-F238E27FC236}">
                <a16:creationId xmlns:a16="http://schemas.microsoft.com/office/drawing/2014/main" id="{70FB3D28-621F-4BFB-831E-2AC671D8B984}"/>
              </a:ext>
            </a:extLst>
          </p:cNvPr>
          <p:cNvSpPr/>
          <p:nvPr/>
        </p:nvSpPr>
        <p:spPr>
          <a:xfrm>
            <a:off x="447686" y="354871"/>
            <a:ext cx="4290919" cy="492443"/>
          </a:xfrm>
          <a:prstGeom prst="rect">
            <a:avLst/>
          </a:prstGeom>
        </p:spPr>
        <p:txBody>
          <a:bodyPr wrap="none">
            <a:spAutoFit/>
          </a:bodyPr>
          <a:lstStyle/>
          <a:p>
            <a:pPr indent="450215" algn="ctr">
              <a:spcBef>
                <a:spcPts val="900"/>
              </a:spcBef>
              <a:spcAft>
                <a:spcPts val="600"/>
              </a:spcAft>
            </a:pPr>
            <a:r>
              <a:rPr lang="kk-KZ" sz="2600" b="1" dirty="0">
                <a:latin typeface="Times New Roman" panose="02020603050405020304" pitchFamily="18" charset="0"/>
                <a:ea typeface="Times New Roman" panose="02020603050405020304" pitchFamily="18" charset="0"/>
              </a:rPr>
              <a:t>C# тілінің деректер типі</a:t>
            </a:r>
            <a:endParaRPr lang="ru-RU" sz="2600" b="1"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1A6A243D-71D5-4B57-9262-3ABB6A61FA2D}"/>
              </a:ext>
            </a:extLst>
          </p:cNvPr>
          <p:cNvSpPr/>
          <p:nvPr/>
        </p:nvSpPr>
        <p:spPr>
          <a:xfrm>
            <a:off x="-211015" y="6179417"/>
            <a:ext cx="12056012" cy="369332"/>
          </a:xfrm>
          <a:prstGeom prst="rect">
            <a:avLst/>
          </a:prstGeom>
        </p:spPr>
        <p:txBody>
          <a:bodyPr wrap="square">
            <a:spAutoFit/>
          </a:bodyPr>
          <a:lstStyle/>
          <a:p>
            <a:pPr indent="450215" algn="ctr">
              <a:spcBef>
                <a:spcPts val="2400"/>
              </a:spcBef>
              <a:spcAft>
                <a:spcPts val="900"/>
              </a:spcAft>
            </a:pPr>
            <a:r>
              <a:rPr lang="en-US" dirty="0">
                <a:solidFill>
                  <a:srgbClr val="222222"/>
                </a:solidFill>
                <a:latin typeface="Times New Roman" panose="02020603050405020304" pitchFamily="18" charset="0"/>
                <a:ea typeface="Times New Roman" panose="02020603050405020304" pitchFamily="18" charset="0"/>
              </a:rPr>
              <a:t>The </a:t>
            </a:r>
            <a:r>
              <a:rPr lang="x-none" dirty="0">
                <a:solidFill>
                  <a:srgbClr val="222222"/>
                </a:solidFill>
                <a:latin typeface="Times New Roman" panose="02020603050405020304" pitchFamily="18" charset="0"/>
                <a:ea typeface="Times New Roman" panose="02020603050405020304" pitchFamily="18" charset="0"/>
              </a:rPr>
              <a:t>illustration shows the relationship between value types and reference types in the CTS </a:t>
            </a:r>
            <a:r>
              <a:rPr lang="en-US" dirty="0">
                <a:solidFill>
                  <a:srgbClr val="222222"/>
                </a:solidFill>
                <a:latin typeface="Times New Roman" panose="02020603050405020304" pitchFamily="18" charset="0"/>
                <a:ea typeface="Times New Roman" panose="02020603050405020304" pitchFamily="18" charset="0"/>
              </a:rPr>
              <a:t>(</a:t>
            </a:r>
            <a:r>
              <a:rPr lang="x-none" dirty="0">
                <a:solidFill>
                  <a:srgbClr val="222222"/>
                </a:solidFill>
                <a:latin typeface="Segoe UI" panose="020B0502040204020203" pitchFamily="34" charset="0"/>
                <a:ea typeface="Times New Roman" panose="02020603050405020304" pitchFamily="18" charset="0"/>
              </a:rPr>
              <a:t>Common Type System</a:t>
            </a:r>
            <a:r>
              <a:rPr lang="ru-RU" dirty="0">
                <a:solidFill>
                  <a:srgbClr val="222222"/>
                </a:solidFill>
                <a:latin typeface="Segoe UI" panose="020B0502040204020203" pitchFamily="34" charset="0"/>
                <a:ea typeface="Times New Roman" panose="02020603050405020304" pitchFamily="18" charset="0"/>
              </a:rPr>
              <a:t>)</a:t>
            </a:r>
            <a:endParaRPr lang="ru-RU"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82115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0BF8FC0-F907-42AA-AE4C-61794CBDA921}"/>
              </a:ext>
            </a:extLst>
          </p:cNvPr>
          <p:cNvSpPr/>
          <p:nvPr/>
        </p:nvSpPr>
        <p:spPr>
          <a:xfrm>
            <a:off x="642425" y="1069922"/>
            <a:ext cx="10569526" cy="4154984"/>
          </a:xfrm>
          <a:prstGeom prst="rect">
            <a:avLst/>
          </a:prstGeom>
        </p:spPr>
        <p:txBody>
          <a:bodyPr wrap="square">
            <a:spAutoFit/>
          </a:bodyPr>
          <a:lstStyle/>
          <a:p>
            <a:pPr marL="179705" marR="27305" indent="450215" algn="just">
              <a:spcAft>
                <a:spcPts val="0"/>
              </a:spcAft>
            </a:pPr>
            <a:r>
              <a:rPr lang="kk-KZ" sz="2400" dirty="0">
                <a:latin typeface="Times New Roman" panose="02020603050405020304" pitchFamily="18" charset="0"/>
                <a:ea typeface="Times New Roman" panose="02020603050405020304" pitchFamily="18" charset="0"/>
              </a:rPr>
              <a:t> C# тілінде тұрақтыларды жариялау айнымалыларды жариялаумен бірдей, бірақ. </a:t>
            </a:r>
            <a:r>
              <a:rPr lang="kk-KZ" sz="2400" dirty="0">
                <a:latin typeface="Courier New" panose="02070309020205020404" pitchFamily="49" charset="0"/>
                <a:ea typeface="Times New Roman" panose="02020603050405020304" pitchFamily="18" charset="0"/>
              </a:rPr>
              <a:t>const </a:t>
            </a:r>
            <a:r>
              <a:rPr lang="kk-KZ" sz="2400" dirty="0">
                <a:latin typeface="Times New Roman" panose="02020603050405020304" pitchFamily="18" charset="0"/>
                <a:ea typeface="Times New Roman" panose="02020603050405020304" pitchFamily="18" charset="0"/>
              </a:rPr>
              <a:t>қызметтік сөзі қосылып жазылады.</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b="1" dirty="0">
                <a:latin typeface="Times New Roman" panose="02020603050405020304" pitchFamily="18" charset="0"/>
                <a:ea typeface="Times New Roman" panose="02020603050405020304" pitchFamily="18" charset="0"/>
              </a:rPr>
              <a:t>Мысалы</a:t>
            </a:r>
            <a:r>
              <a:rPr lang="en-US" sz="2400" dirty="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en-US" sz="2400" dirty="0" err="1">
                <a:latin typeface="Courier New" panose="02070309020205020404" pitchFamily="49" charset="0"/>
                <a:ea typeface="Times New Roman" panose="02020603050405020304" pitchFamily="18" charset="0"/>
              </a:rPr>
              <a:t>const</a:t>
            </a:r>
            <a:r>
              <a:rPr lang="en-US" sz="2400" dirty="0">
                <a:latin typeface="Courier New" panose="02070309020205020404" pitchFamily="49" charset="0"/>
                <a:ea typeface="Times New Roman" panose="02020603050405020304" pitchFamily="18" charset="0"/>
              </a:rPr>
              <a:t> char CIMV = 'y';</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en-US" sz="2400" dirty="0" err="1">
                <a:latin typeface="Courier New" panose="02070309020205020404" pitchFamily="49" charset="0"/>
                <a:ea typeface="Times New Roman" panose="02020603050405020304" pitchFamily="18" charset="0"/>
              </a:rPr>
              <a:t>const</a:t>
            </a:r>
            <a:r>
              <a:rPr lang="en-US" sz="2400" dirty="0">
                <a:latin typeface="Courier New" panose="02070309020205020404" pitchFamily="49" charset="0"/>
                <a:ea typeface="Times New Roman" panose="02020603050405020304" pitchFamily="18" charset="0"/>
              </a:rPr>
              <a:t> </a:t>
            </a:r>
            <a:r>
              <a:rPr lang="en-US" sz="2400" dirty="0" err="1">
                <a:latin typeface="Courier New" panose="02070309020205020404" pitchFamily="49" charset="0"/>
                <a:ea typeface="Times New Roman" panose="02020603050405020304" pitchFamily="18" charset="0"/>
              </a:rPr>
              <a:t>int</a:t>
            </a:r>
            <a:r>
              <a:rPr lang="en-US" sz="2400" dirty="0">
                <a:latin typeface="Courier New" panose="02070309020205020404" pitchFamily="49" charset="0"/>
                <a:ea typeface="Times New Roman" panose="02020603050405020304" pitchFamily="18" charset="0"/>
              </a:rPr>
              <a:t> MAX = 640;</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b="1" dirty="0">
                <a:latin typeface="Times New Roman" panose="02020603050405020304" pitchFamily="18" charset="0"/>
                <a:ea typeface="Times New Roman" panose="02020603050405020304" pitchFamily="18" charset="0"/>
              </a:rPr>
              <a:t>Тұрақты бұл – идентификатормен белгіленетін, бағдарлама жұмысының барысында өзгермейтін деректердің мәні сақталатын компьютер жадысының аймағы. </a:t>
            </a:r>
            <a:endParaRPr lang="ru-RU" sz="2400" dirty="0">
              <a:latin typeface="Times New Roman" panose="02020603050405020304" pitchFamily="18" charset="0"/>
              <a:ea typeface="Times New Roman" panose="02020603050405020304" pitchFamily="18" charset="0"/>
            </a:endParaRPr>
          </a:p>
          <a:p>
            <a:pPr marL="179705" marR="27305" indent="450215" algn="just">
              <a:spcAft>
                <a:spcPts val="0"/>
              </a:spcAft>
            </a:pPr>
            <a:r>
              <a:rPr lang="kk-KZ" sz="2400" b="1" dirty="0">
                <a:latin typeface="Times New Roman" panose="02020603050405020304" pitchFamily="18" charset="0"/>
                <a:ea typeface="Times New Roman" panose="02020603050405020304" pitchFamily="18" charset="0"/>
              </a:rPr>
              <a:t>Тұрақтыны жариялаған кезде оның типі ғана емес, сонымен бірге оның мәні де көрсетілуі керек.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b="1"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3D6898DC-D612-41BF-B733-236FC5FCBF87}"/>
              </a:ext>
            </a:extLst>
          </p:cNvPr>
          <p:cNvSpPr/>
          <p:nvPr/>
        </p:nvSpPr>
        <p:spPr>
          <a:xfrm>
            <a:off x="394769" y="448039"/>
            <a:ext cx="4609916" cy="523220"/>
          </a:xfrm>
          <a:prstGeom prst="rect">
            <a:avLst/>
          </a:prstGeom>
        </p:spPr>
        <p:txBody>
          <a:bodyPr wrap="non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C# тілінің тұрақтылары</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0426403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1469</Words>
  <Application>Microsoft Office PowerPoint</Application>
  <PresentationFormat>Широкоэкранный</PresentationFormat>
  <Paragraphs>137</Paragraphs>
  <Slides>15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Calibri</vt:lpstr>
      <vt:lpstr>Calibri Light</vt:lpstr>
      <vt:lpstr>Courier New</vt:lpstr>
      <vt:lpstr>Segoe UI</vt:lpstr>
      <vt:lpstr>Times New Roman</vt:lpstr>
      <vt:lpstr>Тема Office</vt:lpstr>
      <vt:lpstr>Презентация PowerPoint</vt:lpstr>
      <vt:lpstr>C#  тіліне кіріспе</vt:lpstr>
      <vt:lpstr>АЛГОРИТМДЕУ ЖӘНЕ БАҒДАРЛАМАЛАУДЫҢ ТЕОРИЯЛЫҚ НЕГІЗДЕРІ </vt:lpstr>
      <vt:lpstr>1.2. Функционалдық блоктардың қызметі  </vt:lpstr>
      <vt:lpstr>1.3. Есепті  шешудің негізгі кезеңдері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ISKM</dc:creator>
  <cp:lastModifiedBy>Гульназ Жомарткызы</cp:lastModifiedBy>
  <cp:revision>21</cp:revision>
  <dcterms:created xsi:type="dcterms:W3CDTF">2018-01-22T00:06:58Z</dcterms:created>
  <dcterms:modified xsi:type="dcterms:W3CDTF">2025-01-24T06:31:12Z</dcterms:modified>
</cp:coreProperties>
</file>